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mp4" ContentType="video/mp4"/>
  <Default Extension="jpg" ContentType="image/jpeg"/>
  <Default Extension="vml" ContentType="application/vnd.openxmlformats-officedocument.vmlDrawin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7" r:id="rId2"/>
    <p:sldId id="371" r:id="rId3"/>
    <p:sldId id="258" r:id="rId4"/>
    <p:sldId id="373" r:id="rId5"/>
    <p:sldId id="259" r:id="rId6"/>
    <p:sldId id="260" r:id="rId7"/>
    <p:sldId id="374" r:id="rId8"/>
    <p:sldId id="261" r:id="rId9"/>
    <p:sldId id="375" r:id="rId10"/>
    <p:sldId id="372" r:id="rId11"/>
    <p:sldId id="265" r:id="rId12"/>
    <p:sldId id="262"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98" r:id="rId26"/>
    <p:sldId id="278" r:id="rId27"/>
    <p:sldId id="299" r:id="rId28"/>
    <p:sldId id="300" r:id="rId29"/>
    <p:sldId id="301" r:id="rId30"/>
    <p:sldId id="302" r:id="rId31"/>
    <p:sldId id="303" r:id="rId32"/>
    <p:sldId id="263" r:id="rId33"/>
    <p:sldId id="334" r:id="rId34"/>
    <p:sldId id="335" r:id="rId35"/>
    <p:sldId id="336" r:id="rId36"/>
    <p:sldId id="337" r:id="rId37"/>
    <p:sldId id="304" r:id="rId38"/>
    <p:sldId id="306" r:id="rId39"/>
    <p:sldId id="307" r:id="rId40"/>
    <p:sldId id="308" r:id="rId41"/>
    <p:sldId id="309" r:id="rId42"/>
    <p:sldId id="310" r:id="rId43"/>
    <p:sldId id="311" r:id="rId44"/>
    <p:sldId id="281" r:id="rId45"/>
    <p:sldId id="339" r:id="rId46"/>
    <p:sldId id="282" r:id="rId47"/>
    <p:sldId id="312" r:id="rId48"/>
    <p:sldId id="284" r:id="rId49"/>
    <p:sldId id="285" r:id="rId50"/>
    <p:sldId id="313" r:id="rId51"/>
    <p:sldId id="314" r:id="rId52"/>
    <p:sldId id="315" r:id="rId53"/>
    <p:sldId id="322" r:id="rId54"/>
    <p:sldId id="323" r:id="rId55"/>
    <p:sldId id="316" r:id="rId56"/>
    <p:sldId id="317" r:id="rId57"/>
    <p:sldId id="318" r:id="rId58"/>
    <p:sldId id="319" r:id="rId59"/>
    <p:sldId id="320" r:id="rId60"/>
    <p:sldId id="37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50"/>
    <p:restoredTop sz="94690"/>
  </p:normalViewPr>
  <p:slideViewPr>
    <p:cSldViewPr snapToGrid="0" snapToObjects="1">
      <p:cViewPr varScale="1">
        <p:scale>
          <a:sx n="83" d="100"/>
          <a:sy n="83" d="100"/>
        </p:scale>
        <p:origin x="224" y="152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D:\My%20Documents\Ben's%20Files\Temple%20University%20Files\Drug%20Discovery%20Lecture\Principles%20in%20Drug%20Discovery%20Chapter%20Drafts\Chapter%206\PK%20dosing%20tabl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F:\Drug%20Discovery%20Lecture\Principles%20in%20Drug%20Discovery%20Chapter%20Drafts\Chapter%206\Cyp%20Ratios%20from%20paper.xlsx" TargetMode="External"/><Relationship Id="rId2"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1" Type="http://schemas.openxmlformats.org/officeDocument/2006/relationships/oleObject" Target="file:///F:\Drug%20Discovery%20Lecture\Principles%20in%20Drug%20Discovery%20Chapter%20Drafts\Chapter%206\Cyp%20Ratios%20from%20paper.xlsx" TargetMode="External"/><Relationship Id="rId2"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Sheet1!$D$16</c:f>
              <c:strCache>
                <c:ptCount val="1"/>
                <c:pt idx="0">
                  <c:v>Dose</c:v>
                </c:pt>
              </c:strCache>
            </c:strRef>
          </c:tx>
          <c:spPr>
            <a:ln>
              <a:solidFill>
                <a:schemeClr val="tx1"/>
              </a:solidFill>
            </a:ln>
          </c:spPr>
          <c:marker>
            <c:symbol val="none"/>
          </c:marker>
          <c:xVal>
            <c:numRef>
              <c:f>Sheet1!$C$17:$C$25</c:f>
              <c:numCache>
                <c:formatCode>General</c:formatCode>
                <c:ptCount val="9"/>
                <c:pt idx="0">
                  <c:v>0.0</c:v>
                </c:pt>
                <c:pt idx="1">
                  <c:v>0.75</c:v>
                </c:pt>
                <c:pt idx="2">
                  <c:v>1.5</c:v>
                </c:pt>
                <c:pt idx="3">
                  <c:v>2.0</c:v>
                </c:pt>
                <c:pt idx="4">
                  <c:v>3.0</c:v>
                </c:pt>
                <c:pt idx="5">
                  <c:v>3.5</c:v>
                </c:pt>
                <c:pt idx="6">
                  <c:v>4.0</c:v>
                </c:pt>
                <c:pt idx="7">
                  <c:v>6.0</c:v>
                </c:pt>
                <c:pt idx="8">
                  <c:v>8.0</c:v>
                </c:pt>
              </c:numCache>
            </c:numRef>
          </c:xVal>
          <c:yVal>
            <c:numRef>
              <c:f>Sheet1!$D$17:$D$25</c:f>
              <c:numCache>
                <c:formatCode>General</c:formatCode>
                <c:ptCount val="9"/>
                <c:pt idx="0">
                  <c:v>0.0</c:v>
                </c:pt>
                <c:pt idx="1">
                  <c:v>9.75</c:v>
                </c:pt>
                <c:pt idx="2">
                  <c:v>9.5</c:v>
                </c:pt>
                <c:pt idx="3">
                  <c:v>8.5</c:v>
                </c:pt>
                <c:pt idx="4">
                  <c:v>6.0</c:v>
                </c:pt>
                <c:pt idx="5">
                  <c:v>5.0</c:v>
                </c:pt>
                <c:pt idx="6">
                  <c:v>4.0</c:v>
                </c:pt>
                <c:pt idx="7">
                  <c:v>2.0</c:v>
                </c:pt>
                <c:pt idx="8">
                  <c:v>1.0</c:v>
                </c:pt>
              </c:numCache>
            </c:numRef>
          </c:yVal>
          <c:smooth val="1"/>
        </c:ser>
        <c:dLbls>
          <c:showLegendKey val="0"/>
          <c:showVal val="0"/>
          <c:showCatName val="0"/>
          <c:showSerName val="0"/>
          <c:showPercent val="0"/>
          <c:showBubbleSize val="0"/>
        </c:dLbls>
        <c:axId val="1744395600"/>
        <c:axId val="1739975472"/>
      </c:scatterChart>
      <c:valAx>
        <c:axId val="1744395600"/>
        <c:scaling>
          <c:orientation val="minMax"/>
          <c:max val="8.0"/>
        </c:scaling>
        <c:delete val="0"/>
        <c:axPos val="b"/>
        <c:numFmt formatCode="General" sourceLinked="1"/>
        <c:majorTickMark val="out"/>
        <c:minorTickMark val="none"/>
        <c:tickLblPos val="nextTo"/>
        <c:crossAx val="1739975472"/>
        <c:crosses val="autoZero"/>
        <c:crossBetween val="midCat"/>
      </c:valAx>
      <c:valAx>
        <c:axId val="1739975472"/>
        <c:scaling>
          <c:orientation val="minMax"/>
          <c:max val="12.0"/>
        </c:scaling>
        <c:delete val="0"/>
        <c:axPos val="l"/>
        <c:numFmt formatCode="General" sourceLinked="1"/>
        <c:majorTickMark val="out"/>
        <c:minorTickMark val="none"/>
        <c:tickLblPos val="nextTo"/>
        <c:crossAx val="1744395600"/>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1"/>
          <c:order val="0"/>
          <c:tx>
            <c:v>Oral Dose</c:v>
          </c:tx>
          <c:spPr>
            <a:ln w="28575">
              <a:solidFill>
                <a:schemeClr val="tx2">
                  <a:lumMod val="60000"/>
                  <a:lumOff val="40000"/>
                </a:schemeClr>
              </a:solidFill>
            </a:ln>
          </c:spPr>
          <c:marker>
            <c:symbol val="none"/>
          </c:marker>
          <c:xVal>
            <c:numRef>
              <c:f>Sheet1!$C$2:$C$5</c:f>
              <c:numCache>
                <c:formatCode>General</c:formatCode>
                <c:ptCount val="4"/>
                <c:pt idx="0">
                  <c:v>0.0</c:v>
                </c:pt>
                <c:pt idx="1">
                  <c:v>1.5</c:v>
                </c:pt>
                <c:pt idx="2">
                  <c:v>8.0</c:v>
                </c:pt>
                <c:pt idx="3">
                  <c:v>12.0</c:v>
                </c:pt>
              </c:numCache>
            </c:numRef>
          </c:xVal>
          <c:yVal>
            <c:numRef>
              <c:f>Sheet1!$D$2:$D$5</c:f>
              <c:numCache>
                <c:formatCode>General</c:formatCode>
                <c:ptCount val="4"/>
                <c:pt idx="0">
                  <c:v>0.0</c:v>
                </c:pt>
                <c:pt idx="1">
                  <c:v>5.0</c:v>
                </c:pt>
                <c:pt idx="2">
                  <c:v>1.25</c:v>
                </c:pt>
                <c:pt idx="3">
                  <c:v>0.5</c:v>
                </c:pt>
              </c:numCache>
            </c:numRef>
          </c:yVal>
          <c:smooth val="1"/>
        </c:ser>
        <c:dLbls>
          <c:showLegendKey val="0"/>
          <c:showVal val="0"/>
          <c:showCatName val="0"/>
          <c:showSerName val="0"/>
          <c:showPercent val="0"/>
          <c:showBubbleSize val="0"/>
        </c:dLbls>
        <c:axId val="1322709216"/>
        <c:axId val="1370900320"/>
      </c:scatterChart>
      <c:valAx>
        <c:axId val="1322709216"/>
        <c:scaling>
          <c:orientation val="minMax"/>
          <c:max val="12.0"/>
        </c:scaling>
        <c:delete val="0"/>
        <c:axPos val="b"/>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370900320"/>
        <c:crosses val="autoZero"/>
        <c:crossBetween val="midCat"/>
      </c:valAx>
      <c:valAx>
        <c:axId val="1370900320"/>
        <c:scaling>
          <c:orientation val="minMax"/>
          <c:max val="10.0"/>
        </c:scaling>
        <c:delete val="0"/>
        <c:axPos val="l"/>
        <c:numFmt formatCode="General" sourceLinked="1"/>
        <c:majorTickMark val="out"/>
        <c:minorTickMark val="none"/>
        <c:tickLblPos val="nextTo"/>
        <c:txPr>
          <a:bodyPr/>
          <a:lstStyle/>
          <a:p>
            <a:pPr>
              <a:defRPr sz="1200">
                <a:latin typeface="Times New Roman" panose="02020603050405020304" pitchFamily="18" charset="0"/>
                <a:cs typeface="Times New Roman" panose="02020603050405020304" pitchFamily="18" charset="0"/>
              </a:defRPr>
            </a:pPr>
            <a:endParaRPr lang="en-US"/>
          </a:p>
        </c:txPr>
        <c:crossAx val="1322709216"/>
        <c:crosses val="autoZero"/>
        <c:crossBetween val="midCat"/>
        <c:majorUnit val="2.0"/>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87653543307087"/>
          <c:y val="0.223015090987238"/>
          <c:w val="0.576314034275127"/>
          <c:h val="0.766914799982578"/>
        </c:manualLayout>
      </c:layout>
      <c:pieChart>
        <c:varyColors val="1"/>
        <c:ser>
          <c:idx val="0"/>
          <c:order val="0"/>
          <c:dLbls>
            <c:dLbl>
              <c:idx val="1"/>
              <c:layout>
                <c:manualLayout>
                  <c:x val="0.0100675713408164"/>
                  <c:y val="0.00654892096821231"/>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181803205450383"/>
                  <c:y val="-0.014895742198891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b="1">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Sheet1!$A$13:$A$19</c:f>
              <c:strCache>
                <c:ptCount val="7"/>
                <c:pt idx="0">
                  <c:v>1A2</c:v>
                </c:pt>
                <c:pt idx="1">
                  <c:v>2A6</c:v>
                </c:pt>
                <c:pt idx="2">
                  <c:v>2C</c:v>
                </c:pt>
                <c:pt idx="3">
                  <c:v>2D6</c:v>
                </c:pt>
                <c:pt idx="4">
                  <c:v>2E1</c:v>
                </c:pt>
                <c:pt idx="5">
                  <c:v>3A4</c:v>
                </c:pt>
                <c:pt idx="6">
                  <c:v>Other</c:v>
                </c:pt>
              </c:strCache>
            </c:strRef>
          </c:cat>
          <c:val>
            <c:numRef>
              <c:f>Sheet1!$B$14:$B$20</c:f>
              <c:numCache>
                <c:formatCode>0%</c:formatCode>
                <c:ptCount val="7"/>
                <c:pt idx="0">
                  <c:v>0.13</c:v>
                </c:pt>
                <c:pt idx="1">
                  <c:v>0.04</c:v>
                </c:pt>
                <c:pt idx="2">
                  <c:v>0.18</c:v>
                </c:pt>
                <c:pt idx="3">
                  <c:v>0.02</c:v>
                </c:pt>
                <c:pt idx="4">
                  <c:v>0.07</c:v>
                </c:pt>
                <c:pt idx="5">
                  <c:v>0.28</c:v>
                </c:pt>
                <c:pt idx="6">
                  <c:v>0.28</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0583137254901961"/>
          <c:y val="0.244084370806176"/>
          <c:w val="0.206882507333642"/>
          <c:h val="0.723090697959187"/>
        </c:manualLayout>
      </c:layout>
      <c:overlay val="0"/>
      <c:txPr>
        <a:bodyPr/>
        <a:lstStyle/>
        <a:p>
          <a:pPr>
            <a:defRPr sz="1400" b="1">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spPr>
    <a:ln>
      <a:solidFill>
        <a:schemeClr val="tx1"/>
      </a:solidFill>
    </a:ln>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84673619337406"/>
          <c:y val="0.228355655196048"/>
          <c:w val="0.587360692063025"/>
          <c:h val="0.737936373445845"/>
        </c:manualLayout>
      </c:layout>
      <c:pieChart>
        <c:varyColors val="1"/>
        <c:ser>
          <c:idx val="0"/>
          <c:order val="0"/>
          <c:dLbls>
            <c:dLbl>
              <c:idx val="3"/>
              <c:layout>
                <c:manualLayout>
                  <c:x val="-0.0190400978638732"/>
                  <c:y val="-0.0889573552023761"/>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205576072902392"/>
                  <c:y val="-0.0573417246114665"/>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265259099249762"/>
                  <c:y val="-0.026957994574378"/>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321436369126426"/>
                  <c:y val="0.0287261293585981"/>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b="1">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Sheet1!$A$2:$A$8</c:f>
              <c:strCache>
                <c:ptCount val="7"/>
                <c:pt idx="0">
                  <c:v>3A4</c:v>
                </c:pt>
                <c:pt idx="1">
                  <c:v>2D6</c:v>
                </c:pt>
                <c:pt idx="2">
                  <c:v>2C8-10</c:v>
                </c:pt>
                <c:pt idx="3">
                  <c:v>1A2</c:v>
                </c:pt>
                <c:pt idx="4">
                  <c:v>2E1</c:v>
                </c:pt>
                <c:pt idx="5">
                  <c:v>2A6</c:v>
                </c:pt>
                <c:pt idx="6">
                  <c:v>2C19</c:v>
                </c:pt>
              </c:strCache>
            </c:strRef>
          </c:cat>
          <c:val>
            <c:numRef>
              <c:f>Sheet1!$B$2:$B$8</c:f>
              <c:numCache>
                <c:formatCode>0%</c:formatCode>
                <c:ptCount val="7"/>
                <c:pt idx="0">
                  <c:v>0.5</c:v>
                </c:pt>
                <c:pt idx="1">
                  <c:v>0.3</c:v>
                </c:pt>
                <c:pt idx="2">
                  <c:v>0.1</c:v>
                </c:pt>
                <c:pt idx="3">
                  <c:v>0.04</c:v>
                </c:pt>
                <c:pt idx="4">
                  <c:v>0.02</c:v>
                </c:pt>
                <c:pt idx="5">
                  <c:v>0.02</c:v>
                </c:pt>
                <c:pt idx="6">
                  <c:v>0.02</c:v>
                </c:pt>
              </c:numCache>
            </c:numRef>
          </c:val>
        </c:ser>
        <c:dLbls>
          <c:showLegendKey val="0"/>
          <c:showVal val="0"/>
          <c:showCatName val="0"/>
          <c:showSerName val="0"/>
          <c:showPercent val="0"/>
          <c:showBubbleSize val="0"/>
          <c:showLeaderLines val="1"/>
        </c:dLbls>
        <c:firstSliceAng val="90"/>
      </c:pieChart>
    </c:plotArea>
    <c:legend>
      <c:legendPos val="r"/>
      <c:layout>
        <c:manualLayout>
          <c:xMode val="edge"/>
          <c:yMode val="edge"/>
          <c:x val="0.0426799453806592"/>
          <c:y val="0.239560279712924"/>
          <c:w val="0.224137496831588"/>
          <c:h val="0.699802106969073"/>
        </c:manualLayout>
      </c:layout>
      <c:overlay val="0"/>
      <c:txPr>
        <a:bodyPr/>
        <a:lstStyle/>
        <a:p>
          <a:pPr>
            <a:defRPr sz="1200" b="1">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spPr>
    <a:ln>
      <a:solidFill>
        <a:schemeClr val="tx1"/>
      </a:solidFill>
    </a:ln>
  </c:spPr>
  <c:externalData r:id="rId1">
    <c:autoUpdate val="0"/>
  </c:externalData>
  <c:userShapes r:id="rId2"/>
</c:chartSpace>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image" Target="../media/image14.wmf"/><Relationship Id="rId2"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1.wmf"/><Relationship Id="rId4" Type="http://schemas.openxmlformats.org/officeDocument/2006/relationships/image" Target="../media/image72.wmf"/><Relationship Id="rId1" Type="http://schemas.openxmlformats.org/officeDocument/2006/relationships/image" Target="../media/image69.wmf"/><Relationship Id="rId2"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 Id="rId2"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wmf"/><Relationship Id="rId2"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 Id="rId2" Type="http://schemas.openxmlformats.org/officeDocument/2006/relationships/image" Target="../media/image83.wmf"/><Relationship Id="rId3" Type="http://schemas.openxmlformats.org/officeDocument/2006/relationships/image" Target="../media/image8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5.wmf"/><Relationship Id="rId2" Type="http://schemas.openxmlformats.org/officeDocument/2006/relationships/image" Target="../media/image86.wmf"/><Relationship Id="rId3"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1" Type="http://schemas.openxmlformats.org/officeDocument/2006/relationships/image" Target="../media/image18.wmf"/><Relationship Id="rId2"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0.wmf"/><Relationship Id="rId2"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image" Target="../media/image22.wmf"/><Relationship Id="rId2"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1" Type="http://schemas.openxmlformats.org/officeDocument/2006/relationships/image" Target="../media/image28.wmf"/><Relationship Id="rId2"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 Id="rId2" Type="http://schemas.openxmlformats.org/officeDocument/2006/relationships/image" Target="../media/image33.wmf"/><Relationship Id="rId3"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 Id="rId3"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drawings/drawing1.xml><?xml version="1.0" encoding="utf-8"?>
<c:userShapes xmlns:c="http://schemas.openxmlformats.org/drawingml/2006/chart">
  <cdr:relSizeAnchor xmlns:cdr="http://schemas.openxmlformats.org/drawingml/2006/chartDrawing">
    <cdr:from>
      <cdr:x>0.05</cdr:x>
      <cdr:y>0.03327</cdr:y>
    </cdr:from>
    <cdr:to>
      <cdr:x>0.93824</cdr:x>
      <cdr:y>0.22505</cdr:y>
    </cdr:to>
    <cdr:sp macro="" textlink="">
      <cdr:nvSpPr>
        <cdr:cNvPr id="2" name="TextBox 1"/>
        <cdr:cNvSpPr txBox="1"/>
      </cdr:nvSpPr>
      <cdr:spPr>
        <a:xfrm xmlns:a="http://schemas.openxmlformats.org/drawingml/2006/main">
          <a:off x="161924" y="80963"/>
          <a:ext cx="2876551" cy="46672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400" b="1" dirty="0">
              <a:latin typeface="Times New Roman" panose="02020603050405020304" pitchFamily="18" charset="0"/>
              <a:cs typeface="Times New Roman" panose="02020603050405020304" pitchFamily="18" charset="0"/>
            </a:rPr>
            <a:t>Relative</a:t>
          </a:r>
          <a:r>
            <a:rPr lang="en-US" sz="1400" b="1" baseline="0" dirty="0">
              <a:latin typeface="Times New Roman" panose="02020603050405020304" pitchFamily="18" charset="0"/>
              <a:cs typeface="Times New Roman" panose="02020603050405020304" pitchFamily="18" charset="0"/>
            </a:rPr>
            <a:t> abundance of CYP450 enzymes</a:t>
          </a:r>
        </a:p>
        <a:p xmlns:a="http://schemas.openxmlformats.org/drawingml/2006/main">
          <a:pPr algn="ctr"/>
          <a:r>
            <a:rPr lang="en-US" sz="1400" b="1" baseline="0" dirty="0">
              <a:latin typeface="Times New Roman" panose="02020603050405020304" pitchFamily="18" charset="0"/>
              <a:cs typeface="Times New Roman" panose="02020603050405020304" pitchFamily="18" charset="0"/>
            </a:rPr>
            <a:t>in  </a:t>
          </a:r>
          <a:r>
            <a:rPr lang="en-US" sz="1400" b="1" baseline="0" dirty="0" smtClean="0">
              <a:latin typeface="Times New Roman" panose="02020603050405020304" pitchFamily="18" charset="0"/>
              <a:cs typeface="Times New Roman" panose="02020603050405020304" pitchFamily="18" charset="0"/>
            </a:rPr>
            <a:t>human </a:t>
          </a:r>
          <a:r>
            <a:rPr lang="en-US" sz="1400" b="1" baseline="0" dirty="0">
              <a:latin typeface="Times New Roman" panose="02020603050405020304" pitchFamily="18" charset="0"/>
              <a:cs typeface="Times New Roman" panose="02020603050405020304" pitchFamily="18" charset="0"/>
            </a:rPr>
            <a:t>liver </a:t>
          </a:r>
          <a:r>
            <a:rPr lang="en-US" sz="1400" b="1" baseline="0" dirty="0" err="1">
              <a:latin typeface="Times New Roman" panose="02020603050405020304" pitchFamily="18" charset="0"/>
              <a:cs typeface="Times New Roman" panose="02020603050405020304" pitchFamily="18" charset="0"/>
            </a:rPr>
            <a:t>microsomes</a:t>
          </a:r>
          <a:endParaRPr lang="en-US" sz="1400" b="1" dirty="0">
            <a:latin typeface="Times New Roman" panose="02020603050405020304" pitchFamily="18" charset="0"/>
            <a:cs typeface="Times New Roman" panose="02020603050405020304"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0.01573</cdr:x>
      <cdr:y>0.02087</cdr:y>
    </cdr:from>
    <cdr:to>
      <cdr:x>1</cdr:x>
      <cdr:y>0.21265</cdr:y>
    </cdr:to>
    <cdr:sp macro="" textlink="">
      <cdr:nvSpPr>
        <cdr:cNvPr id="2" name="TextBox 1"/>
        <cdr:cNvSpPr txBox="1"/>
      </cdr:nvSpPr>
      <cdr:spPr>
        <a:xfrm xmlns:a="http://schemas.openxmlformats.org/drawingml/2006/main">
          <a:off x="50800" y="50800"/>
          <a:ext cx="3178175" cy="46672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400" b="1" dirty="0">
              <a:latin typeface="Times New Roman" panose="02020603050405020304" pitchFamily="18" charset="0"/>
              <a:cs typeface="Times New Roman" panose="02020603050405020304" pitchFamily="18" charset="0"/>
            </a:rPr>
            <a:t>Percentage of drugs</a:t>
          </a:r>
          <a:r>
            <a:rPr lang="en-US" sz="1400" b="1" baseline="0" dirty="0">
              <a:latin typeface="Times New Roman" panose="02020603050405020304" pitchFamily="18" charset="0"/>
              <a:cs typeface="Times New Roman" panose="02020603050405020304" pitchFamily="18" charset="0"/>
            </a:rPr>
            <a:t> metabolized</a:t>
          </a:r>
        </a:p>
        <a:p xmlns:a="http://schemas.openxmlformats.org/drawingml/2006/main">
          <a:pPr algn="ctr"/>
          <a:r>
            <a:rPr lang="en-US" sz="1400" b="1" baseline="0" dirty="0">
              <a:latin typeface="Times New Roman" panose="02020603050405020304" pitchFamily="18" charset="0"/>
              <a:cs typeface="Times New Roman" panose="02020603050405020304" pitchFamily="18" charset="0"/>
            </a:rPr>
            <a:t>by CYP450Enzymes</a:t>
          </a:r>
          <a:endParaRPr lang="en-US" sz="1400" b="1" dirty="0">
            <a:latin typeface="Times New Roman" panose="02020603050405020304" pitchFamily="18" charset="0"/>
            <a:cs typeface="Times New Roman" panose="02020603050405020304" pitchFamily="18"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100388-BD78-D04C-ACFD-4CD313B2938C}" type="datetimeFigureOut">
              <a:rPr lang="en-US" smtClean="0"/>
              <a:t>6/26/17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B534C-A8BC-3840-B48E-B3FD2086A598}" type="slidenum">
              <a:rPr lang="en-US" smtClean="0"/>
              <a:t>‹#›</a:t>
            </a:fld>
            <a:endParaRPr lang="en-US"/>
          </a:p>
        </p:txBody>
      </p:sp>
    </p:spTree>
    <p:extLst>
      <p:ext uri="{BB962C8B-B14F-4D97-AF65-F5344CB8AC3E}">
        <p14:creationId xmlns:p14="http://schemas.microsoft.com/office/powerpoint/2010/main" val="79892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6/26/17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50688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0B534C-A8BC-3840-B48E-B3FD2086A598}" type="slidenum">
              <a:rPr lang="en-US" smtClean="0"/>
              <a:t>19</a:t>
            </a:fld>
            <a:endParaRPr lang="en-US"/>
          </a:p>
        </p:txBody>
      </p:sp>
    </p:spTree>
    <p:extLst>
      <p:ext uri="{BB962C8B-B14F-4D97-AF65-F5344CB8AC3E}">
        <p14:creationId xmlns:p14="http://schemas.microsoft.com/office/powerpoint/2010/main" val="165566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74488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372123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59575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54418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de-DE" smtClean="0"/>
              <a:t>Daniel  Seeliger</a:t>
            </a:r>
            <a:endParaRPr lang="en-US"/>
          </a:p>
        </p:txBody>
      </p:sp>
      <p:sp>
        <p:nvSpPr>
          <p:cNvPr id="5" name="Footer Placeholder 4"/>
          <p:cNvSpPr>
            <a:spLocks noGrp="1"/>
          </p:cNvSpPr>
          <p:nvPr>
            <p:ph type="ftr" sz="quarter" idx="11"/>
          </p:nvPr>
        </p:nvSpPr>
        <p:spPr/>
        <p:txBody>
          <a:bodyPr/>
          <a:lstStyle/>
          <a:p>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75696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649328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89421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de-DE" smtClean="0"/>
              <a:t>Daniel  Seeliger</a:t>
            </a:r>
            <a:endParaRPr lang="en-US"/>
          </a:p>
        </p:txBody>
      </p:sp>
      <p:sp>
        <p:nvSpPr>
          <p:cNvPr id="4" name="Footer Placeholder 3"/>
          <p:cNvSpPr>
            <a:spLocks noGrp="1"/>
          </p:cNvSpPr>
          <p:nvPr>
            <p:ph type="ftr" sz="quarter" idx="11"/>
          </p:nvPr>
        </p:nvSpPr>
        <p:spPr/>
        <p:txBody>
          <a:bodyPr/>
          <a:lstStyle/>
          <a:p>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690071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269686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1431754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a:t>
            </a:fld>
            <a:endParaRPr lang="en-US"/>
          </a:p>
        </p:txBody>
      </p:sp>
    </p:spTree>
    <p:extLst>
      <p:ext uri="{BB962C8B-B14F-4D97-AF65-F5344CB8AC3E}">
        <p14:creationId xmlns:p14="http://schemas.microsoft.com/office/powerpoint/2010/main" val="9360201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Daniel  Seeliger</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E1F66-3D37-E746-9170-2499EDF2C585}" type="slidenum">
              <a:rPr lang="en-US" smtClean="0"/>
              <a:t>‹#›</a:t>
            </a:fld>
            <a:endParaRPr lang="en-US"/>
          </a:p>
        </p:txBody>
      </p:sp>
    </p:spTree>
    <p:extLst>
      <p:ext uri="{BB962C8B-B14F-4D97-AF65-F5344CB8AC3E}">
        <p14:creationId xmlns:p14="http://schemas.microsoft.com/office/powerpoint/2010/main" val="1301158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wmf"/><Relationship Id="rId5" Type="http://schemas.openxmlformats.org/officeDocument/2006/relationships/oleObject" Target="../embeddings/oleObject2.bin"/><Relationship Id="rId6" Type="http://schemas.openxmlformats.org/officeDocument/2006/relationships/image" Target="../media/image15.wmf"/><Relationship Id="rId7" Type="http://schemas.openxmlformats.org/officeDocument/2006/relationships/oleObject" Target="../embeddings/oleObject3.bin"/><Relationship Id="rId8" Type="http://schemas.openxmlformats.org/officeDocument/2006/relationships/image" Target="../media/image16.emf"/><Relationship Id="rId9" Type="http://schemas.openxmlformats.org/officeDocument/2006/relationships/oleObject" Target="../embeddings/oleObject4.bin"/><Relationship Id="rId10"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8.wmf"/><Relationship Id="rId5" Type="http://schemas.openxmlformats.org/officeDocument/2006/relationships/oleObject" Target="../embeddings/oleObject6.bin"/><Relationship Id="rId6" Type="http://schemas.openxmlformats.org/officeDocument/2006/relationships/image" Target="../media/image19.wmf"/><Relationship Id="rId7" Type="http://schemas.openxmlformats.org/officeDocument/2006/relationships/oleObject" Target="../embeddings/oleObject7.bin"/><Relationship Id="rId8" Type="http://schemas.openxmlformats.org/officeDocument/2006/relationships/image" Target="../media/image20.wmf"/><Relationship Id="rId9" Type="http://schemas.openxmlformats.org/officeDocument/2006/relationships/oleObject" Target="../embeddings/oleObject8.bin"/><Relationship Id="rId10" Type="http://schemas.openxmlformats.org/officeDocument/2006/relationships/image" Target="../media/image21.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2.wmf"/><Relationship Id="rId5" Type="http://schemas.openxmlformats.org/officeDocument/2006/relationships/oleObject" Target="../embeddings/oleObject10.bin"/><Relationship Id="rId6" Type="http://schemas.openxmlformats.org/officeDocument/2006/relationships/image" Target="../media/image23.wmf"/><Relationship Id="rId7" Type="http://schemas.openxmlformats.org/officeDocument/2006/relationships/oleObject" Target="../embeddings/oleObject11.bin"/><Relationship Id="rId8" Type="http://schemas.openxmlformats.org/officeDocument/2006/relationships/image" Target="../media/image24.emf"/><Relationship Id="rId9" Type="http://schemas.openxmlformats.org/officeDocument/2006/relationships/oleObject" Target="../embeddings/oleObject12.bin"/><Relationship Id="rId10" Type="http://schemas.openxmlformats.org/officeDocument/2006/relationships/image" Target="../media/image25.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6.wmf"/><Relationship Id="rId5" Type="http://schemas.openxmlformats.org/officeDocument/2006/relationships/oleObject" Target="../embeddings/oleObject14.bin"/><Relationship Id="rId6" Type="http://schemas.openxmlformats.org/officeDocument/2006/relationships/image" Target="../media/image27.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8.wmf"/><Relationship Id="rId5" Type="http://schemas.openxmlformats.org/officeDocument/2006/relationships/oleObject" Target="../embeddings/oleObject16.bin"/><Relationship Id="rId6" Type="http://schemas.openxmlformats.org/officeDocument/2006/relationships/image" Target="../media/image29.wmf"/><Relationship Id="rId7" Type="http://schemas.openxmlformats.org/officeDocument/2006/relationships/oleObject" Target="../embeddings/oleObject17.bin"/><Relationship Id="rId8" Type="http://schemas.openxmlformats.org/officeDocument/2006/relationships/image" Target="../media/image30.wmf"/><Relationship Id="rId9" Type="http://schemas.openxmlformats.org/officeDocument/2006/relationships/oleObject" Target="../embeddings/oleObject18.bin"/><Relationship Id="rId10" Type="http://schemas.openxmlformats.org/officeDocument/2006/relationships/image" Target="../media/image31.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32.wmf"/><Relationship Id="rId5" Type="http://schemas.openxmlformats.org/officeDocument/2006/relationships/oleObject" Target="../embeddings/oleObject20.bin"/><Relationship Id="rId6" Type="http://schemas.openxmlformats.org/officeDocument/2006/relationships/image" Target="../media/image33.wmf"/><Relationship Id="rId7" Type="http://schemas.openxmlformats.org/officeDocument/2006/relationships/oleObject" Target="../embeddings/oleObject21.bin"/><Relationship Id="rId8" Type="http://schemas.openxmlformats.org/officeDocument/2006/relationships/image" Target="../media/image34.w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5.wmf"/><Relationship Id="rId5" Type="http://schemas.openxmlformats.org/officeDocument/2006/relationships/oleObject" Target="../embeddings/oleObject23.bin"/><Relationship Id="rId6" Type="http://schemas.openxmlformats.org/officeDocument/2006/relationships/image" Target="../media/image36.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37.wmf"/><Relationship Id="rId5" Type="http://schemas.openxmlformats.org/officeDocument/2006/relationships/oleObject" Target="../embeddings/oleObject25.bin"/><Relationship Id="rId6" Type="http://schemas.openxmlformats.org/officeDocument/2006/relationships/image" Target="../media/image38.wmf"/><Relationship Id="rId7" Type="http://schemas.openxmlformats.org/officeDocument/2006/relationships/oleObject" Target="../embeddings/oleObject26.bin"/><Relationship Id="rId8" Type="http://schemas.openxmlformats.org/officeDocument/2006/relationships/image" Target="../media/image39.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emf"/><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45.emf"/><Relationship Id="rId5" Type="http://schemas.openxmlformats.org/officeDocument/2006/relationships/image" Target="../media/image46.png"/><Relationship Id="rId1" Type="http://schemas.microsoft.com/office/2007/relationships/media" Target="../media/media1.mp4"/><Relationship Id="rId2" Type="http://schemas.openxmlformats.org/officeDocument/2006/relationships/video" Target="../media/media1.mp4"/></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7.png"/><Relationship Id="rId9" Type="http://schemas.openxmlformats.org/officeDocument/2006/relationships/image" Target="../media/image52.emf"/><Relationship Id="rId10"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 Id="rId3" Type="http://schemas.openxmlformats.org/officeDocument/2006/relationships/chart" Target="../charts/chart4.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g"/><Relationship Id="rId5" Type="http://schemas.openxmlformats.org/officeDocument/2006/relationships/oleObject" Target="../embeddings/oleObject27.bin"/><Relationship Id="rId6" Type="http://schemas.openxmlformats.org/officeDocument/2006/relationships/image" Target="../media/image62.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65.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66.wmf"/><Relationship Id="rId5" Type="http://schemas.openxmlformats.org/officeDocument/2006/relationships/oleObject" Target="../embeddings/oleObject30.bin"/><Relationship Id="rId6" Type="http://schemas.openxmlformats.org/officeDocument/2006/relationships/image" Target="../media/image67.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68.w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69.wmf"/><Relationship Id="rId5" Type="http://schemas.openxmlformats.org/officeDocument/2006/relationships/oleObject" Target="../embeddings/oleObject33.bin"/><Relationship Id="rId6" Type="http://schemas.openxmlformats.org/officeDocument/2006/relationships/image" Target="../media/image70.wmf"/><Relationship Id="rId7" Type="http://schemas.openxmlformats.org/officeDocument/2006/relationships/oleObject" Target="../embeddings/oleObject34.bin"/><Relationship Id="rId8" Type="http://schemas.openxmlformats.org/officeDocument/2006/relationships/image" Target="../media/image71.wmf"/><Relationship Id="rId9" Type="http://schemas.openxmlformats.org/officeDocument/2006/relationships/oleObject" Target="../embeddings/oleObject35.bin"/><Relationship Id="rId10" Type="http://schemas.openxmlformats.org/officeDocument/2006/relationships/image" Target="../media/image72.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73.wmf"/><Relationship Id="rId5" Type="http://schemas.openxmlformats.org/officeDocument/2006/relationships/oleObject" Target="../embeddings/oleObject37.bin"/><Relationship Id="rId6" Type="http://schemas.openxmlformats.org/officeDocument/2006/relationships/image" Target="../media/image74.wmf"/><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75.wmf"/><Relationship Id="rId5" Type="http://schemas.openxmlformats.org/officeDocument/2006/relationships/oleObject" Target="../embeddings/oleObject39.bin"/><Relationship Id="rId6" Type="http://schemas.openxmlformats.org/officeDocument/2006/relationships/image" Target="../media/image76.wmf"/><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77.wmf"/><Relationship Id="rId5" Type="http://schemas.openxmlformats.org/officeDocument/2006/relationships/oleObject" Target="../embeddings/oleObject41.bin"/><Relationship Id="rId6" Type="http://schemas.openxmlformats.org/officeDocument/2006/relationships/image" Target="../media/image78.wmf"/><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80.wmf"/><Relationship Id="rId5" Type="http://schemas.openxmlformats.org/officeDocument/2006/relationships/oleObject" Target="../embeddings/oleObject43.bin"/><Relationship Id="rId6" Type="http://schemas.openxmlformats.org/officeDocument/2006/relationships/image" Target="../media/image81.wmf"/><Relationship Id="rId1" Type="http://schemas.openxmlformats.org/officeDocument/2006/relationships/vmlDrawing" Target="../drawings/vmlDrawing17.vml"/><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4.bin"/><Relationship Id="rId4" Type="http://schemas.openxmlformats.org/officeDocument/2006/relationships/image" Target="../media/image82.wmf"/><Relationship Id="rId5" Type="http://schemas.openxmlformats.org/officeDocument/2006/relationships/oleObject" Target="../embeddings/oleObject45.bin"/><Relationship Id="rId6" Type="http://schemas.openxmlformats.org/officeDocument/2006/relationships/image" Target="../media/image83.wmf"/><Relationship Id="rId7" Type="http://schemas.openxmlformats.org/officeDocument/2006/relationships/oleObject" Target="../embeddings/oleObject46.bin"/><Relationship Id="rId8" Type="http://schemas.openxmlformats.org/officeDocument/2006/relationships/image" Target="../media/image84.wmf"/><Relationship Id="rId1" Type="http://schemas.openxmlformats.org/officeDocument/2006/relationships/vmlDrawing" Target="../drawings/vmlDrawing18.vml"/><Relationship Id="rId2"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85.wmf"/><Relationship Id="rId5" Type="http://schemas.openxmlformats.org/officeDocument/2006/relationships/oleObject" Target="../embeddings/oleObject48.bin"/><Relationship Id="rId6" Type="http://schemas.openxmlformats.org/officeDocument/2006/relationships/image" Target="../media/image86.wmf"/><Relationship Id="rId7" Type="http://schemas.openxmlformats.org/officeDocument/2006/relationships/oleObject" Target="../embeddings/oleObject49.bin"/><Relationship Id="rId8" Type="http://schemas.openxmlformats.org/officeDocument/2006/relationships/image" Target="../media/image87.wmf"/><Relationship Id="rId1" Type="http://schemas.openxmlformats.org/officeDocument/2006/relationships/vmlDrawing" Target="../drawings/vmlDrawing19.vml"/><Relationship Id="rId2"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88.wmf"/><Relationship Id="rId5" Type="http://schemas.openxmlformats.org/officeDocument/2006/relationships/oleObject" Target="../embeddings/oleObject51.bin"/><Relationship Id="rId6" Type="http://schemas.openxmlformats.org/officeDocument/2006/relationships/image" Target="../media/image89.wmf"/><Relationship Id="rId1" Type="http://schemas.openxmlformats.org/officeDocument/2006/relationships/vmlDrawing" Target="../drawings/vmlDrawing20.vml"/><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1" Type="http://schemas.openxmlformats.org/officeDocument/2006/relationships/image" Target="../media/image96.emf"/><Relationship Id="rId12" Type="http://schemas.openxmlformats.org/officeDocument/2006/relationships/image" Target="../media/image97.emf"/><Relationship Id="rId1" Type="http://schemas.openxmlformats.org/officeDocument/2006/relationships/vmlDrawing" Target="../drawings/vmlDrawing21.vml"/><Relationship Id="rId2" Type="http://schemas.openxmlformats.org/officeDocument/2006/relationships/slideLayout" Target="../slideLayouts/slideLayout7.xml"/><Relationship Id="rId3" Type="http://schemas.openxmlformats.org/officeDocument/2006/relationships/oleObject" Target="../embeddings/oleObject52.bin"/><Relationship Id="rId4" Type="http://schemas.openxmlformats.org/officeDocument/2006/relationships/image" Target="../media/image90.wmf"/><Relationship Id="rId5" Type="http://schemas.openxmlformats.org/officeDocument/2006/relationships/oleObject" Target="../embeddings/oleObject53.bin"/><Relationship Id="rId6" Type="http://schemas.openxmlformats.org/officeDocument/2006/relationships/image" Target="../media/image91.wmf"/><Relationship Id="rId7" Type="http://schemas.openxmlformats.org/officeDocument/2006/relationships/image" Target="../media/image92.emf"/><Relationship Id="rId8" Type="http://schemas.openxmlformats.org/officeDocument/2006/relationships/image" Target="../media/image93.emf"/><Relationship Id="rId9" Type="http://schemas.openxmlformats.org/officeDocument/2006/relationships/image" Target="../media/image94.emf"/><Relationship Id="rId10" Type="http://schemas.openxmlformats.org/officeDocument/2006/relationships/image" Target="../media/image9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8A2D7EB2-A633-45D7-9C9C-702CFB0FE954}" type="slidenum">
              <a:rPr lang="uk-UA" smtClean="0"/>
              <a:t>1</a:t>
            </a:fld>
            <a:endParaRPr lang="uk-UA"/>
          </a:p>
        </p:txBody>
      </p:sp>
      <p:sp>
        <p:nvSpPr>
          <p:cNvPr id="2" name="Title 1"/>
          <p:cNvSpPr txBox="1">
            <a:spLocks noGrp="1"/>
          </p:cNvSpPr>
          <p:nvPr>
            <p:ph type="title" idx="4294967295"/>
          </p:nvPr>
        </p:nvSpPr>
        <p:spPr>
          <a:xfrm>
            <a:off x="2637189" y="1742081"/>
            <a:ext cx="8230249" cy="1144891"/>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575880" y="2968219"/>
            <a:ext cx="8069357" cy="1653441"/>
          </a:xfrm>
        </p:spPr>
        <p:txBody>
          <a:bodyPr anchor="ctr"/>
          <a:lstStyle/>
          <a:p>
            <a:pPr algn="ctr"/>
            <a:r>
              <a:rPr lang="en-US" dirty="0" smtClean="0"/>
              <a:t>Lecture 7: ADMET</a:t>
            </a:r>
          </a:p>
          <a:p>
            <a:pPr algn="ctr"/>
            <a:endParaRPr lang="en-US" dirty="0"/>
          </a:p>
        </p:txBody>
      </p:sp>
    </p:spTree>
    <p:extLst>
      <p:ext uri="{BB962C8B-B14F-4D97-AF65-F5344CB8AC3E}">
        <p14:creationId xmlns:p14="http://schemas.microsoft.com/office/powerpoint/2010/main" val="17322683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10</a:t>
            </a:fld>
            <a:endParaRPr lang="en-US"/>
          </a:p>
        </p:txBody>
      </p:sp>
      <p:grpSp>
        <p:nvGrpSpPr>
          <p:cNvPr id="8" name="Group 7"/>
          <p:cNvGrpSpPr/>
          <p:nvPr/>
        </p:nvGrpSpPr>
        <p:grpSpPr>
          <a:xfrm>
            <a:off x="3274481" y="1497741"/>
            <a:ext cx="6067079" cy="3571104"/>
            <a:chOff x="1466618" y="1769092"/>
            <a:chExt cx="5355209" cy="3152095"/>
          </a:xfrm>
        </p:grpSpPr>
        <p:grpSp>
          <p:nvGrpSpPr>
            <p:cNvPr id="9" name="Group 8"/>
            <p:cNvGrpSpPr/>
            <p:nvPr/>
          </p:nvGrpSpPr>
          <p:grpSpPr>
            <a:xfrm>
              <a:off x="1466618" y="1769092"/>
              <a:ext cx="5355209" cy="3152095"/>
              <a:chOff x="1466618" y="1769092"/>
              <a:chExt cx="5355209" cy="3152095"/>
            </a:xfrm>
          </p:grpSpPr>
          <p:graphicFrame>
            <p:nvGraphicFramePr>
              <p:cNvPr id="23" name="Chart 22"/>
              <p:cNvGraphicFramePr>
                <a:graphicFrameLocks/>
              </p:cNvGraphicFramePr>
              <p:nvPr>
                <p:extLst/>
              </p:nvPr>
            </p:nvGraphicFramePr>
            <p:xfrm>
              <a:off x="1668802" y="1769092"/>
              <a:ext cx="5153025" cy="3014663"/>
            </p:xfrm>
            <a:graphic>
              <a:graphicData uri="http://schemas.openxmlformats.org/drawingml/2006/chart">
                <c:chart xmlns:c="http://schemas.openxmlformats.org/drawingml/2006/chart" xmlns:r="http://schemas.openxmlformats.org/officeDocument/2006/relationships" r:id="rId2"/>
              </a:graphicData>
            </a:graphic>
          </p:graphicFrame>
          <p:sp>
            <p:nvSpPr>
              <p:cNvPr id="24" name="Rectangle 23"/>
              <p:cNvSpPr/>
              <p:nvPr/>
            </p:nvSpPr>
            <p:spPr>
              <a:xfrm>
                <a:off x="1969033" y="4561367"/>
                <a:ext cx="4706203"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5400000">
                <a:off x="541152" y="3080205"/>
                <a:ext cx="2671867" cy="187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526685" y="4582633"/>
                <a:ext cx="1257845"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Time (hours)</a:t>
                </a:r>
                <a:endParaRPr lang="en-US" sz="1600" dirty="0">
                  <a:latin typeface="Times New Roman" panose="02020603050405020304" pitchFamily="18" charset="0"/>
                  <a:cs typeface="Times New Roman" panose="02020603050405020304" pitchFamily="18" charset="0"/>
                </a:endParaRPr>
              </a:p>
            </p:txBody>
          </p:sp>
          <p:sp>
            <p:nvSpPr>
              <p:cNvPr id="27" name="TextBox 26"/>
              <p:cNvSpPr txBox="1"/>
              <p:nvPr/>
            </p:nvSpPr>
            <p:spPr>
              <a:xfrm rot="16200000">
                <a:off x="429475" y="3043903"/>
                <a:ext cx="2412840" cy="338554"/>
              </a:xfrm>
              <a:prstGeom prst="rect">
                <a:avLst/>
              </a:prstGeom>
              <a:noFill/>
              <a:ln w="19050">
                <a:noFill/>
              </a:ln>
            </p:spPr>
            <p:txBody>
              <a:bodyPr wrap="none" rtlCol="0">
                <a:spAutoFit/>
              </a:bodyPr>
              <a:lstStyle/>
              <a:p>
                <a:r>
                  <a:rPr lang="en-US" sz="1600" dirty="0" smtClean="0">
                    <a:latin typeface="Times New Roman" panose="02020603050405020304" pitchFamily="18" charset="0"/>
                    <a:cs typeface="Times New Roman" panose="02020603050405020304" pitchFamily="18" charset="0"/>
                  </a:rPr>
                  <a:t>Drug concentration (mg/L)</a:t>
                </a:r>
                <a:endParaRPr lang="en-US" sz="1600" dirty="0">
                  <a:latin typeface="Times New Roman" panose="02020603050405020304" pitchFamily="18" charset="0"/>
                  <a:cs typeface="Times New Roman" panose="02020603050405020304" pitchFamily="18" charset="0"/>
                </a:endParaRPr>
              </a:p>
            </p:txBody>
          </p:sp>
        </p:grpSp>
        <p:sp>
          <p:nvSpPr>
            <p:cNvPr id="10" name="TextBox 9"/>
            <p:cNvSpPr txBox="1"/>
            <p:nvPr/>
          </p:nvSpPr>
          <p:spPr>
            <a:xfrm>
              <a:off x="189347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648400"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403325"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168883"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945074" y="440719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657467"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6412450" y="4407198"/>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12</a:t>
              </a:r>
              <a:endParaRPr lang="en-US"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741649" y="4226515"/>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0</a:t>
              </a:r>
              <a:endParaRPr lang="en-US"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741649" y="3770623"/>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2</a:t>
              </a:r>
              <a:endParaRPr lang="en-US" sz="16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741649" y="3264376"/>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1741649" y="2752868"/>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6</a:t>
              </a:r>
              <a:endParaRPr lang="en-US"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1741649" y="2249179"/>
              <a:ext cx="287258"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8</a:t>
              </a:r>
              <a:endParaRPr lang="en-US" sz="16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674631" y="1774324"/>
              <a:ext cx="389850"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10</a:t>
              </a:r>
              <a:endParaRPr lang="en-US" sz="1600" dirty="0">
                <a:latin typeface="Times New Roman" panose="02020603050405020304" pitchFamily="18" charset="0"/>
                <a:cs typeface="Times New Roman" panose="02020603050405020304" pitchFamily="18" charset="0"/>
              </a:endParaRPr>
            </a:p>
          </p:txBody>
        </p:sp>
      </p:grpSp>
      <p:sp>
        <p:nvSpPr>
          <p:cNvPr id="28" name="Rectangle 27"/>
          <p:cNvSpPr/>
          <p:nvPr/>
        </p:nvSpPr>
        <p:spPr>
          <a:xfrm>
            <a:off x="3864637" y="3089101"/>
            <a:ext cx="5335559" cy="676235"/>
          </a:xfrm>
          <a:prstGeom prst="rect">
            <a:avLst/>
          </a:prstGeom>
          <a:solidFill>
            <a:schemeClr val="accent6">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4581108" y="3862207"/>
            <a:ext cx="1739811" cy="11050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50439" y="5081852"/>
            <a:ext cx="3525837" cy="369332"/>
          </a:xfrm>
          <a:prstGeom prst="rect">
            <a:avLst/>
          </a:prstGeom>
          <a:noFill/>
        </p:spPr>
        <p:txBody>
          <a:bodyPr wrap="none" rtlCol="0">
            <a:spAutoFit/>
          </a:bodyPr>
          <a:lstStyle/>
          <a:p>
            <a:r>
              <a:rPr lang="en-US" dirty="0" smtClean="0">
                <a:solidFill>
                  <a:srgbClr val="FF0000"/>
                </a:solidFill>
              </a:rPr>
              <a:t>No pharmacological effect anymore</a:t>
            </a:r>
            <a:endParaRPr lang="en-US" dirty="0">
              <a:solidFill>
                <a:srgbClr val="FF0000"/>
              </a:solidFill>
            </a:endParaRPr>
          </a:p>
        </p:txBody>
      </p:sp>
      <p:sp>
        <p:nvSpPr>
          <p:cNvPr id="29" name="TextBox 28"/>
          <p:cNvSpPr txBox="1"/>
          <p:nvPr/>
        </p:nvSpPr>
        <p:spPr>
          <a:xfrm>
            <a:off x="4980562" y="1750979"/>
            <a:ext cx="184731" cy="369332"/>
          </a:xfrm>
          <a:prstGeom prst="rect">
            <a:avLst/>
          </a:prstGeom>
          <a:noFill/>
        </p:spPr>
        <p:txBody>
          <a:bodyPr wrap="none" rtlCol="0">
            <a:spAutoFit/>
          </a:bodyPr>
          <a:lstStyle/>
          <a:p>
            <a:endParaRPr lang="en-US"/>
          </a:p>
        </p:txBody>
      </p:sp>
      <p:sp>
        <p:nvSpPr>
          <p:cNvPr id="31" name="TextBox 30"/>
          <p:cNvSpPr txBox="1"/>
          <p:nvPr/>
        </p:nvSpPr>
        <p:spPr>
          <a:xfrm>
            <a:off x="4221804" y="1128409"/>
            <a:ext cx="184731" cy="369332"/>
          </a:xfrm>
          <a:prstGeom prst="rect">
            <a:avLst/>
          </a:prstGeom>
          <a:noFill/>
        </p:spPr>
        <p:txBody>
          <a:bodyPr wrap="none" rtlCol="0">
            <a:spAutoFit/>
          </a:bodyPr>
          <a:lstStyle/>
          <a:p>
            <a:endParaRPr lang="en-US" dirty="0"/>
          </a:p>
        </p:txBody>
      </p:sp>
      <p:sp>
        <p:nvSpPr>
          <p:cNvPr id="34" name="TextBox 33"/>
          <p:cNvSpPr txBox="1"/>
          <p:nvPr/>
        </p:nvSpPr>
        <p:spPr>
          <a:xfrm>
            <a:off x="974558" y="565484"/>
            <a:ext cx="3644716" cy="523220"/>
          </a:xfrm>
          <a:prstGeom prst="rect">
            <a:avLst/>
          </a:prstGeom>
          <a:noFill/>
        </p:spPr>
        <p:txBody>
          <a:bodyPr wrap="none" rtlCol="0">
            <a:spAutoFit/>
          </a:bodyPr>
          <a:lstStyle/>
          <a:p>
            <a:r>
              <a:rPr lang="en-US" sz="2800" dirty="0" smtClean="0"/>
              <a:t>Pharmacokinetic Profile</a:t>
            </a:r>
            <a:endParaRPr lang="en-US" sz="2800" dirty="0"/>
          </a:p>
        </p:txBody>
      </p:sp>
    </p:spTree>
    <p:extLst>
      <p:ext uri="{BB962C8B-B14F-4D97-AF65-F5344CB8AC3E}">
        <p14:creationId xmlns:p14="http://schemas.microsoft.com/office/powerpoint/2010/main" val="144222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11</a:t>
            </a:fld>
            <a:endParaRPr lang="en-US"/>
          </a:p>
        </p:txBody>
      </p:sp>
      <p:sp>
        <p:nvSpPr>
          <p:cNvPr id="5" name="TextBox 4"/>
          <p:cNvSpPr txBox="1"/>
          <p:nvPr/>
        </p:nvSpPr>
        <p:spPr>
          <a:xfrm>
            <a:off x="974558" y="565484"/>
            <a:ext cx="7811497" cy="523220"/>
          </a:xfrm>
          <a:prstGeom prst="rect">
            <a:avLst/>
          </a:prstGeom>
          <a:noFill/>
        </p:spPr>
        <p:txBody>
          <a:bodyPr wrap="none" rtlCol="0">
            <a:spAutoFit/>
          </a:bodyPr>
          <a:lstStyle/>
          <a:p>
            <a:r>
              <a:rPr lang="en-US" sz="2800" dirty="0" smtClean="0"/>
              <a:t>The factors which shape the PK-profile of a drug are:</a:t>
            </a:r>
            <a:endParaRPr lang="en-US" sz="2800" dirty="0"/>
          </a:p>
        </p:txBody>
      </p:sp>
      <p:sp>
        <p:nvSpPr>
          <p:cNvPr id="6" name="TextBox 5"/>
          <p:cNvSpPr txBox="1"/>
          <p:nvPr/>
        </p:nvSpPr>
        <p:spPr>
          <a:xfrm>
            <a:off x="1106905" y="1660358"/>
            <a:ext cx="2214389" cy="1815882"/>
          </a:xfrm>
          <a:prstGeom prst="rect">
            <a:avLst/>
          </a:prstGeom>
          <a:noFill/>
        </p:spPr>
        <p:txBody>
          <a:bodyPr wrap="none" rtlCol="0">
            <a:spAutoFit/>
          </a:bodyPr>
          <a:lstStyle/>
          <a:p>
            <a:pPr marL="285750" indent="-285750">
              <a:buFont typeface="Arial" charset="0"/>
              <a:buChar char="•"/>
            </a:pPr>
            <a:r>
              <a:rPr lang="en-US" sz="2800" dirty="0" smtClean="0">
                <a:solidFill>
                  <a:srgbClr val="FF0000"/>
                </a:solidFill>
              </a:rPr>
              <a:t>A</a:t>
            </a:r>
            <a:r>
              <a:rPr lang="en-US" sz="2800" dirty="0" smtClean="0"/>
              <a:t>bsorption</a:t>
            </a:r>
          </a:p>
          <a:p>
            <a:pPr marL="285750" indent="-285750">
              <a:buFont typeface="Arial" charset="0"/>
              <a:buChar char="•"/>
            </a:pPr>
            <a:r>
              <a:rPr lang="en-US" sz="2800" dirty="0" smtClean="0">
                <a:solidFill>
                  <a:srgbClr val="FF0000"/>
                </a:solidFill>
              </a:rPr>
              <a:t>D</a:t>
            </a:r>
            <a:r>
              <a:rPr lang="en-US" sz="2800" dirty="0" smtClean="0"/>
              <a:t>istribution</a:t>
            </a:r>
          </a:p>
          <a:p>
            <a:pPr marL="285750" indent="-285750">
              <a:buFont typeface="Arial" charset="0"/>
              <a:buChar char="•"/>
            </a:pPr>
            <a:r>
              <a:rPr lang="en-US" sz="2800" dirty="0" smtClean="0">
                <a:solidFill>
                  <a:srgbClr val="FF0000"/>
                </a:solidFill>
              </a:rPr>
              <a:t>M</a:t>
            </a:r>
            <a:r>
              <a:rPr lang="en-US" sz="2800" dirty="0" smtClean="0"/>
              <a:t>etabolism</a:t>
            </a:r>
          </a:p>
          <a:p>
            <a:pPr marL="285750" indent="-285750">
              <a:buFont typeface="Arial" charset="0"/>
              <a:buChar char="•"/>
            </a:pPr>
            <a:r>
              <a:rPr lang="en-US" sz="2800" dirty="0" smtClean="0">
                <a:solidFill>
                  <a:srgbClr val="FF0000"/>
                </a:solidFill>
              </a:rPr>
              <a:t>E</a:t>
            </a:r>
            <a:r>
              <a:rPr lang="en-US" sz="2800" dirty="0" smtClean="0"/>
              <a:t>xcretion</a:t>
            </a:r>
            <a:endParaRPr lang="en-US" sz="2800" dirty="0"/>
          </a:p>
        </p:txBody>
      </p:sp>
    </p:spTree>
    <p:extLst>
      <p:ext uri="{BB962C8B-B14F-4D97-AF65-F5344CB8AC3E}">
        <p14:creationId xmlns:p14="http://schemas.microsoft.com/office/powerpoint/2010/main" val="1914950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12</a:t>
            </a:fld>
            <a:endParaRPr lang="en-US"/>
          </a:p>
        </p:txBody>
      </p:sp>
      <p:sp>
        <p:nvSpPr>
          <p:cNvPr id="53" name="Oval 52"/>
          <p:cNvSpPr>
            <a:spLocks noChangeAspect="1"/>
          </p:cNvSpPr>
          <p:nvPr/>
        </p:nvSpPr>
        <p:spPr>
          <a:xfrm>
            <a:off x="1509117" y="334076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1907388" y="3340766"/>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2305659" y="3340766"/>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2703930" y="3340766"/>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noChangeAspect="1"/>
          </p:cNvSpPr>
          <p:nvPr/>
        </p:nvSpPr>
        <p:spPr>
          <a:xfrm>
            <a:off x="1708252" y="373903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a:spLocks noChangeAspect="1"/>
          </p:cNvSpPr>
          <p:nvPr/>
        </p:nvSpPr>
        <p:spPr>
          <a:xfrm>
            <a:off x="2106523" y="372687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noChangeAspect="1"/>
          </p:cNvSpPr>
          <p:nvPr/>
        </p:nvSpPr>
        <p:spPr>
          <a:xfrm>
            <a:off x="2531248" y="3726869"/>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a:spLocks noChangeAspect="1"/>
          </p:cNvSpPr>
          <p:nvPr/>
        </p:nvSpPr>
        <p:spPr>
          <a:xfrm>
            <a:off x="1312372" y="373890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noChangeAspect="1"/>
          </p:cNvSpPr>
          <p:nvPr/>
        </p:nvSpPr>
        <p:spPr>
          <a:xfrm>
            <a:off x="2927400" y="3726463"/>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a:spLocks noChangeAspect="1"/>
          </p:cNvSpPr>
          <p:nvPr/>
        </p:nvSpPr>
        <p:spPr>
          <a:xfrm>
            <a:off x="1524735" y="411851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a:spLocks noChangeAspect="1"/>
          </p:cNvSpPr>
          <p:nvPr/>
        </p:nvSpPr>
        <p:spPr>
          <a:xfrm>
            <a:off x="1919554" y="4118516"/>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a:spLocks noChangeAspect="1"/>
          </p:cNvSpPr>
          <p:nvPr/>
        </p:nvSpPr>
        <p:spPr>
          <a:xfrm>
            <a:off x="2339269" y="413014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a:spLocks noChangeAspect="1"/>
          </p:cNvSpPr>
          <p:nvPr/>
        </p:nvSpPr>
        <p:spPr>
          <a:xfrm>
            <a:off x="2733046" y="411189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a:spLocks noChangeAspect="1"/>
          </p:cNvSpPr>
          <p:nvPr/>
        </p:nvSpPr>
        <p:spPr>
          <a:xfrm>
            <a:off x="1710126" y="4497995"/>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a:spLocks noChangeAspect="1"/>
          </p:cNvSpPr>
          <p:nvPr/>
        </p:nvSpPr>
        <p:spPr>
          <a:xfrm>
            <a:off x="2119398" y="4497994"/>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noChangeAspect="1"/>
          </p:cNvSpPr>
          <p:nvPr/>
        </p:nvSpPr>
        <p:spPr>
          <a:xfrm>
            <a:off x="2538404" y="4528412"/>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p:nvSpPr>
        <p:spPr>
          <a:xfrm>
            <a:off x="1705591" y="2978455"/>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noChangeAspect="1"/>
          </p:cNvSpPr>
          <p:nvPr/>
        </p:nvSpPr>
        <p:spPr>
          <a:xfrm>
            <a:off x="2118689" y="2960746"/>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ChangeAspect="1"/>
          </p:cNvSpPr>
          <p:nvPr/>
        </p:nvSpPr>
        <p:spPr>
          <a:xfrm>
            <a:off x="2516689" y="294891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ChangeAspect="1"/>
          </p:cNvSpPr>
          <p:nvPr/>
        </p:nvSpPr>
        <p:spPr>
          <a:xfrm rot="19026418">
            <a:off x="3375200" y="4847935"/>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rot="19026418">
            <a:off x="3369443" y="443120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rot="19026418">
            <a:off x="3009445" y="464899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rot="19026418">
            <a:off x="3343756" y="4135588"/>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rot="19026418">
            <a:off x="3646660" y="4167663"/>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rot="19026418">
            <a:off x="3422080" y="379682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rot="19026418">
            <a:off x="3275678" y="340078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rot="19026418">
            <a:off x="3082684" y="311034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rot="19026418">
            <a:off x="2922731" y="274645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p:nvSpPr>
        <p:spPr>
          <a:xfrm rot="19026418">
            <a:off x="2586323" y="2629675"/>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p:nvSpPr>
        <p:spPr>
          <a:xfrm rot="19026418">
            <a:off x="2275062" y="261784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p:nvSpPr>
        <p:spPr>
          <a:xfrm rot="19026418">
            <a:off x="1963775" y="265415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p:nvSpPr>
        <p:spPr>
          <a:xfrm rot="19026418">
            <a:off x="3293713" y="2775167"/>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noChangeAspect="1"/>
          </p:cNvSpPr>
          <p:nvPr/>
        </p:nvSpPr>
        <p:spPr>
          <a:xfrm rot="19026418">
            <a:off x="3626336" y="347087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a:spLocks noChangeAspect="1"/>
          </p:cNvSpPr>
          <p:nvPr/>
        </p:nvSpPr>
        <p:spPr>
          <a:xfrm rot="19026418">
            <a:off x="3463160" y="31447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a:spLocks noChangeAspect="1"/>
          </p:cNvSpPr>
          <p:nvPr/>
        </p:nvSpPr>
        <p:spPr>
          <a:xfrm rot="19026418">
            <a:off x="2834877" y="4980483"/>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noChangeAspect="1"/>
          </p:cNvSpPr>
          <p:nvPr/>
        </p:nvSpPr>
        <p:spPr>
          <a:xfrm rot="19026418">
            <a:off x="2517347" y="4977355"/>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a:spLocks noChangeAspect="1"/>
          </p:cNvSpPr>
          <p:nvPr/>
        </p:nvSpPr>
        <p:spPr>
          <a:xfrm rot="19026418">
            <a:off x="2157288" y="497735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a:spLocks noChangeAspect="1"/>
          </p:cNvSpPr>
          <p:nvPr/>
        </p:nvSpPr>
        <p:spPr>
          <a:xfrm rot="19026418">
            <a:off x="1745870" y="495238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a:spLocks noChangeAspect="1"/>
          </p:cNvSpPr>
          <p:nvPr/>
        </p:nvSpPr>
        <p:spPr>
          <a:xfrm rot="19026418">
            <a:off x="1445727" y="4807965"/>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a:spLocks noChangeAspect="1"/>
          </p:cNvSpPr>
          <p:nvPr/>
        </p:nvSpPr>
        <p:spPr>
          <a:xfrm rot="19026418">
            <a:off x="1336939" y="4528518"/>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a:spLocks noChangeAspect="1"/>
          </p:cNvSpPr>
          <p:nvPr/>
        </p:nvSpPr>
        <p:spPr>
          <a:xfrm rot="19026418">
            <a:off x="1192706" y="420582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a:spLocks noChangeAspect="1"/>
          </p:cNvSpPr>
          <p:nvPr/>
        </p:nvSpPr>
        <p:spPr>
          <a:xfrm rot="19026418">
            <a:off x="962470" y="382043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rot="19026418">
            <a:off x="1135153" y="3449313"/>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a:spLocks noChangeAspect="1"/>
          </p:cNvSpPr>
          <p:nvPr/>
        </p:nvSpPr>
        <p:spPr>
          <a:xfrm rot="19026418">
            <a:off x="1251390" y="3088489"/>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rot="19026418">
            <a:off x="1480600" y="2786433"/>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rot="19026418">
            <a:off x="1014188" y="4466826"/>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a:spLocks noChangeAspect="1"/>
          </p:cNvSpPr>
          <p:nvPr/>
        </p:nvSpPr>
        <p:spPr>
          <a:xfrm rot="19026418">
            <a:off x="1048575" y="476005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rot="19026418">
            <a:off x="892440" y="3120713"/>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a:spLocks noChangeAspect="1"/>
          </p:cNvSpPr>
          <p:nvPr/>
        </p:nvSpPr>
        <p:spPr>
          <a:xfrm rot="19026418">
            <a:off x="1109617" y="2714355"/>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p:cNvGrpSpPr/>
          <p:nvPr/>
        </p:nvGrpSpPr>
        <p:grpSpPr>
          <a:xfrm rot="2709884">
            <a:off x="5902457" y="2178746"/>
            <a:ext cx="705021" cy="726182"/>
            <a:chOff x="5475208" y="882920"/>
            <a:chExt cx="705021" cy="726182"/>
          </a:xfrm>
        </p:grpSpPr>
        <p:sp>
          <p:nvSpPr>
            <p:cNvPr id="103" name="Oval 102"/>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6789594" y="2029474"/>
            <a:ext cx="705021" cy="726182"/>
            <a:chOff x="6722647" y="819941"/>
            <a:chExt cx="705021" cy="726182"/>
          </a:xfrm>
        </p:grpSpPr>
        <p:sp>
          <p:nvSpPr>
            <p:cNvPr id="107" name="Oval 106"/>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p:cNvGrpSpPr/>
          <p:nvPr/>
        </p:nvGrpSpPr>
        <p:grpSpPr>
          <a:xfrm rot="19686778">
            <a:off x="6114852" y="2798300"/>
            <a:ext cx="705021" cy="726182"/>
            <a:chOff x="6047905" y="1588767"/>
            <a:chExt cx="705021" cy="726182"/>
          </a:xfrm>
        </p:grpSpPr>
        <p:sp>
          <p:nvSpPr>
            <p:cNvPr id="111" name="Oval 110"/>
            <p:cNvSpPr>
              <a:spLocks noChangeAspect="1"/>
            </p:cNvSpPr>
            <p:nvPr/>
          </p:nvSpPr>
          <p:spPr>
            <a:xfrm rot="4948585">
              <a:off x="6136631" y="176897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a:spLocks noChangeAspect="1"/>
            </p:cNvSpPr>
            <p:nvPr/>
          </p:nvSpPr>
          <p:spPr>
            <a:xfrm rot="2375003">
              <a:off x="6047905" y="1588767"/>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p:cNvSpPr>
              <a:spLocks noChangeAspect="1"/>
            </p:cNvSpPr>
            <p:nvPr/>
          </p:nvSpPr>
          <p:spPr>
            <a:xfrm rot="2375003">
              <a:off x="6490425" y="1741317"/>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a:spLocks noChangeAspect="1"/>
            </p:cNvSpPr>
            <p:nvPr/>
          </p:nvSpPr>
          <p:spPr>
            <a:xfrm rot="2375003">
              <a:off x="6105084" y="2052448"/>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rot="3679607">
            <a:off x="6983850" y="3072275"/>
            <a:ext cx="705021" cy="726182"/>
            <a:chOff x="6722647" y="819941"/>
            <a:chExt cx="705021" cy="726182"/>
          </a:xfrm>
        </p:grpSpPr>
        <p:sp>
          <p:nvSpPr>
            <p:cNvPr id="117" name="Oval 116"/>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p:cNvGrpSpPr/>
          <p:nvPr/>
        </p:nvGrpSpPr>
        <p:grpSpPr>
          <a:xfrm rot="19957854">
            <a:off x="7627976" y="2289565"/>
            <a:ext cx="705021" cy="726182"/>
            <a:chOff x="6722647" y="819941"/>
            <a:chExt cx="705021" cy="726182"/>
          </a:xfrm>
        </p:grpSpPr>
        <p:sp>
          <p:nvSpPr>
            <p:cNvPr id="122" name="Oval 121"/>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rot="12980722">
            <a:off x="7659512" y="3046816"/>
            <a:ext cx="705021" cy="726182"/>
            <a:chOff x="6722647" y="819941"/>
            <a:chExt cx="705021" cy="726182"/>
          </a:xfrm>
        </p:grpSpPr>
        <p:sp>
          <p:nvSpPr>
            <p:cNvPr id="127" name="Oval 126"/>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10151458" y="349559"/>
            <a:ext cx="1051695" cy="3787613"/>
            <a:chOff x="9997863" y="765700"/>
            <a:chExt cx="1051695" cy="3787613"/>
          </a:xfrm>
        </p:grpSpPr>
        <p:pic>
          <p:nvPicPr>
            <p:cNvPr id="136" name="Picture 135"/>
            <p:cNvPicPr>
              <a:picLocks noChangeAspect="1"/>
            </p:cNvPicPr>
            <p:nvPr/>
          </p:nvPicPr>
          <p:blipFill rotWithShape="1">
            <a:blip r:embed="rId2">
              <a:extLst>
                <a:ext uri="{28A0092B-C50C-407E-A947-70E740481C1C}">
                  <a14:useLocalDpi xmlns:a14="http://schemas.microsoft.com/office/drawing/2010/main" val="0"/>
                </a:ext>
              </a:extLst>
            </a:blip>
            <a:srcRect l="44000" t="-463" r="42999" b="3151"/>
            <a:stretch/>
          </p:blipFill>
          <p:spPr>
            <a:xfrm>
              <a:off x="9997863" y="765700"/>
              <a:ext cx="1051695" cy="3787613"/>
            </a:xfrm>
            <a:prstGeom prst="rect">
              <a:avLst/>
            </a:prstGeom>
          </p:spPr>
        </p:pic>
        <p:grpSp>
          <p:nvGrpSpPr>
            <p:cNvPr id="139" name="Group 138"/>
            <p:cNvGrpSpPr>
              <a:grpSpLocks noChangeAspect="1"/>
            </p:cNvGrpSpPr>
            <p:nvPr/>
          </p:nvGrpSpPr>
          <p:grpSpPr>
            <a:xfrm>
              <a:off x="10316889" y="2375504"/>
              <a:ext cx="388453" cy="365619"/>
              <a:chOff x="4791075" y="1717121"/>
              <a:chExt cx="1247775" cy="1102279"/>
            </a:xfrm>
          </p:grpSpPr>
          <p:sp>
            <p:nvSpPr>
              <p:cNvPr id="143" name="Freeform 142"/>
              <p:cNvSpPr/>
              <p:nvPr/>
            </p:nvSpPr>
            <p:spPr>
              <a:xfrm>
                <a:off x="4791075" y="1717121"/>
                <a:ext cx="1247775" cy="1102279"/>
              </a:xfrm>
              <a:custGeom>
                <a:avLst/>
                <a:gdLst>
                  <a:gd name="connsiteX0" fmla="*/ 0 w 1247775"/>
                  <a:gd name="connsiteY0" fmla="*/ 450655 h 1069780"/>
                  <a:gd name="connsiteX1" fmla="*/ 47625 w 1247775"/>
                  <a:gd name="connsiteY1" fmla="*/ 403030 h 1069780"/>
                  <a:gd name="connsiteX2" fmla="*/ 66675 w 1247775"/>
                  <a:gd name="connsiteY2" fmla="*/ 374455 h 1069780"/>
                  <a:gd name="connsiteX3" fmla="*/ 38100 w 1247775"/>
                  <a:gd name="connsiteY3" fmla="*/ 279205 h 1069780"/>
                  <a:gd name="connsiteX4" fmla="*/ 28575 w 1247775"/>
                  <a:gd name="connsiteY4" fmla="*/ 250630 h 1069780"/>
                  <a:gd name="connsiteX5" fmla="*/ 38100 w 1247775"/>
                  <a:gd name="connsiteY5" fmla="*/ 79180 h 1069780"/>
                  <a:gd name="connsiteX6" fmla="*/ 47625 w 1247775"/>
                  <a:gd name="connsiteY6" fmla="*/ 50605 h 1069780"/>
                  <a:gd name="connsiteX7" fmla="*/ 76200 w 1247775"/>
                  <a:gd name="connsiteY7" fmla="*/ 31555 h 1069780"/>
                  <a:gd name="connsiteX8" fmla="*/ 152400 w 1247775"/>
                  <a:gd name="connsiteY8" fmla="*/ 12505 h 1069780"/>
                  <a:gd name="connsiteX9" fmla="*/ 209550 w 1247775"/>
                  <a:gd name="connsiteY9" fmla="*/ 31555 h 1069780"/>
                  <a:gd name="connsiteX10" fmla="*/ 228600 w 1247775"/>
                  <a:gd name="connsiteY10" fmla="*/ 60130 h 1069780"/>
                  <a:gd name="connsiteX11" fmla="*/ 257175 w 1247775"/>
                  <a:gd name="connsiteY11" fmla="*/ 69655 h 1069780"/>
                  <a:gd name="connsiteX12" fmla="*/ 314325 w 1247775"/>
                  <a:gd name="connsiteY12" fmla="*/ 98230 h 1069780"/>
                  <a:gd name="connsiteX13" fmla="*/ 342900 w 1247775"/>
                  <a:gd name="connsiteY13" fmla="*/ 126805 h 1069780"/>
                  <a:gd name="connsiteX14" fmla="*/ 400050 w 1247775"/>
                  <a:gd name="connsiteY14" fmla="*/ 145855 h 1069780"/>
                  <a:gd name="connsiteX15" fmla="*/ 466725 w 1247775"/>
                  <a:gd name="connsiteY15" fmla="*/ 164905 h 1069780"/>
                  <a:gd name="connsiteX16" fmla="*/ 695325 w 1247775"/>
                  <a:gd name="connsiteY16" fmla="*/ 155380 h 1069780"/>
                  <a:gd name="connsiteX17" fmla="*/ 723900 w 1247775"/>
                  <a:gd name="connsiteY17" fmla="*/ 145855 h 1069780"/>
                  <a:gd name="connsiteX18" fmla="*/ 790575 w 1247775"/>
                  <a:gd name="connsiteY18" fmla="*/ 136330 h 1069780"/>
                  <a:gd name="connsiteX19" fmla="*/ 847725 w 1247775"/>
                  <a:gd name="connsiteY19" fmla="*/ 117280 h 1069780"/>
                  <a:gd name="connsiteX20" fmla="*/ 876300 w 1247775"/>
                  <a:gd name="connsiteY20" fmla="*/ 107755 h 1069780"/>
                  <a:gd name="connsiteX21" fmla="*/ 914400 w 1247775"/>
                  <a:gd name="connsiteY21" fmla="*/ 88705 h 1069780"/>
                  <a:gd name="connsiteX22" fmla="*/ 942975 w 1247775"/>
                  <a:gd name="connsiteY22" fmla="*/ 69655 h 1069780"/>
                  <a:gd name="connsiteX23" fmla="*/ 981075 w 1247775"/>
                  <a:gd name="connsiteY23" fmla="*/ 60130 h 1069780"/>
                  <a:gd name="connsiteX24" fmla="*/ 1095375 w 1247775"/>
                  <a:gd name="connsiteY24" fmla="*/ 69655 h 1069780"/>
                  <a:gd name="connsiteX25" fmla="*/ 1123950 w 1247775"/>
                  <a:gd name="connsiteY25" fmla="*/ 79180 h 1069780"/>
                  <a:gd name="connsiteX26" fmla="*/ 1143000 w 1247775"/>
                  <a:gd name="connsiteY26" fmla="*/ 107755 h 1069780"/>
                  <a:gd name="connsiteX27" fmla="*/ 1162050 w 1247775"/>
                  <a:gd name="connsiteY27" fmla="*/ 164905 h 1069780"/>
                  <a:gd name="connsiteX28" fmla="*/ 1152525 w 1247775"/>
                  <a:gd name="connsiteY28" fmla="*/ 241105 h 1069780"/>
                  <a:gd name="connsiteX29" fmla="*/ 1133475 w 1247775"/>
                  <a:gd name="connsiteY29" fmla="*/ 298255 h 1069780"/>
                  <a:gd name="connsiteX30" fmla="*/ 1123950 w 1247775"/>
                  <a:gd name="connsiteY30" fmla="*/ 326830 h 1069780"/>
                  <a:gd name="connsiteX31" fmla="*/ 1104900 w 1247775"/>
                  <a:gd name="connsiteY31" fmla="*/ 355405 h 1069780"/>
                  <a:gd name="connsiteX32" fmla="*/ 1095375 w 1247775"/>
                  <a:gd name="connsiteY32" fmla="*/ 393505 h 1069780"/>
                  <a:gd name="connsiteX33" fmla="*/ 1123950 w 1247775"/>
                  <a:gd name="connsiteY33" fmla="*/ 564955 h 1069780"/>
                  <a:gd name="connsiteX34" fmla="*/ 1143000 w 1247775"/>
                  <a:gd name="connsiteY34" fmla="*/ 593530 h 1069780"/>
                  <a:gd name="connsiteX35" fmla="*/ 1152525 w 1247775"/>
                  <a:gd name="connsiteY35" fmla="*/ 622105 h 1069780"/>
                  <a:gd name="connsiteX36" fmla="*/ 1200150 w 1247775"/>
                  <a:gd name="connsiteY36" fmla="*/ 688780 h 1069780"/>
                  <a:gd name="connsiteX37" fmla="*/ 1219200 w 1247775"/>
                  <a:gd name="connsiteY37" fmla="*/ 717355 h 1069780"/>
                  <a:gd name="connsiteX38" fmla="*/ 1247775 w 1247775"/>
                  <a:gd name="connsiteY38" fmla="*/ 736405 h 1069780"/>
                  <a:gd name="connsiteX39" fmla="*/ 1219200 w 1247775"/>
                  <a:gd name="connsiteY39" fmla="*/ 803080 h 1069780"/>
                  <a:gd name="connsiteX40" fmla="*/ 1209675 w 1247775"/>
                  <a:gd name="connsiteY40" fmla="*/ 841180 h 1069780"/>
                  <a:gd name="connsiteX41" fmla="*/ 1162050 w 1247775"/>
                  <a:gd name="connsiteY41" fmla="*/ 888805 h 1069780"/>
                  <a:gd name="connsiteX42" fmla="*/ 1104900 w 1247775"/>
                  <a:gd name="connsiteY42" fmla="*/ 926905 h 1069780"/>
                  <a:gd name="connsiteX43" fmla="*/ 1076325 w 1247775"/>
                  <a:gd name="connsiteY43" fmla="*/ 945955 h 1069780"/>
                  <a:gd name="connsiteX44" fmla="*/ 981075 w 1247775"/>
                  <a:gd name="connsiteY44" fmla="*/ 974530 h 1069780"/>
                  <a:gd name="connsiteX45" fmla="*/ 923925 w 1247775"/>
                  <a:gd name="connsiteY45" fmla="*/ 1003105 h 1069780"/>
                  <a:gd name="connsiteX46" fmla="*/ 866775 w 1247775"/>
                  <a:gd name="connsiteY46" fmla="*/ 1022155 h 1069780"/>
                  <a:gd name="connsiteX47" fmla="*/ 809625 w 1247775"/>
                  <a:gd name="connsiteY47" fmla="*/ 1041205 h 1069780"/>
                  <a:gd name="connsiteX48" fmla="*/ 781050 w 1247775"/>
                  <a:gd name="connsiteY48" fmla="*/ 1050730 h 1069780"/>
                  <a:gd name="connsiteX49" fmla="*/ 752475 w 1247775"/>
                  <a:gd name="connsiteY49" fmla="*/ 1060255 h 1069780"/>
                  <a:gd name="connsiteX50" fmla="*/ 685800 w 1247775"/>
                  <a:gd name="connsiteY50" fmla="*/ 1069780 h 1069780"/>
                  <a:gd name="connsiteX51" fmla="*/ 628650 w 1247775"/>
                  <a:gd name="connsiteY51" fmla="*/ 1060255 h 1069780"/>
                  <a:gd name="connsiteX52" fmla="*/ 590550 w 1247775"/>
                  <a:gd name="connsiteY52" fmla="*/ 1012630 h 1069780"/>
                  <a:gd name="connsiteX53" fmla="*/ 561975 w 1247775"/>
                  <a:gd name="connsiteY53" fmla="*/ 993580 h 1069780"/>
                  <a:gd name="connsiteX54" fmla="*/ 523875 w 1247775"/>
                  <a:gd name="connsiteY54" fmla="*/ 879280 h 1069780"/>
                  <a:gd name="connsiteX55" fmla="*/ 485775 w 1247775"/>
                  <a:gd name="connsiteY55" fmla="*/ 822130 h 1069780"/>
                  <a:gd name="connsiteX56" fmla="*/ 495300 w 1247775"/>
                  <a:gd name="connsiteY56" fmla="*/ 764980 h 1069780"/>
                  <a:gd name="connsiteX57" fmla="*/ 533400 w 1247775"/>
                  <a:gd name="connsiteY57" fmla="*/ 774505 h 1069780"/>
                  <a:gd name="connsiteX58" fmla="*/ 581025 w 1247775"/>
                  <a:gd name="connsiteY58" fmla="*/ 784030 h 1069780"/>
                  <a:gd name="connsiteX59" fmla="*/ 619125 w 1247775"/>
                  <a:gd name="connsiteY59" fmla="*/ 841180 h 1069780"/>
                  <a:gd name="connsiteX60" fmla="*/ 638175 w 1247775"/>
                  <a:gd name="connsiteY60" fmla="*/ 869755 h 1069780"/>
                  <a:gd name="connsiteX61" fmla="*/ 695325 w 1247775"/>
                  <a:gd name="connsiteY61" fmla="*/ 888805 h 1069780"/>
                  <a:gd name="connsiteX62" fmla="*/ 723900 w 1247775"/>
                  <a:gd name="connsiteY62" fmla="*/ 898330 h 1069780"/>
                  <a:gd name="connsiteX63" fmla="*/ 800100 w 1247775"/>
                  <a:gd name="connsiteY63" fmla="*/ 879280 h 1069780"/>
                  <a:gd name="connsiteX64" fmla="*/ 828675 w 1247775"/>
                  <a:gd name="connsiteY64" fmla="*/ 860230 h 1069780"/>
                  <a:gd name="connsiteX65" fmla="*/ 876300 w 1247775"/>
                  <a:gd name="connsiteY65" fmla="*/ 822130 h 1069780"/>
                  <a:gd name="connsiteX66" fmla="*/ 904875 w 1247775"/>
                  <a:gd name="connsiteY66" fmla="*/ 803080 h 1069780"/>
                  <a:gd name="connsiteX67" fmla="*/ 962025 w 1247775"/>
                  <a:gd name="connsiteY67" fmla="*/ 784030 h 1069780"/>
                  <a:gd name="connsiteX68" fmla="*/ 971550 w 1247775"/>
                  <a:gd name="connsiteY68" fmla="*/ 755455 h 1069780"/>
                  <a:gd name="connsiteX69" fmla="*/ 1000125 w 1247775"/>
                  <a:gd name="connsiteY69" fmla="*/ 698305 h 1069780"/>
                  <a:gd name="connsiteX70" fmla="*/ 971550 w 1247775"/>
                  <a:gd name="connsiteY70" fmla="*/ 641155 h 1069780"/>
                  <a:gd name="connsiteX71" fmla="*/ 962025 w 1247775"/>
                  <a:gd name="connsiteY71" fmla="*/ 612580 h 1069780"/>
                  <a:gd name="connsiteX72" fmla="*/ 933450 w 1247775"/>
                  <a:gd name="connsiteY72" fmla="*/ 593530 h 1069780"/>
                  <a:gd name="connsiteX73" fmla="*/ 923925 w 1247775"/>
                  <a:gd name="connsiteY73" fmla="*/ 564955 h 1069780"/>
                  <a:gd name="connsiteX74" fmla="*/ 895350 w 1247775"/>
                  <a:gd name="connsiteY74" fmla="*/ 545905 h 1069780"/>
                  <a:gd name="connsiteX75" fmla="*/ 876300 w 1247775"/>
                  <a:gd name="connsiteY75" fmla="*/ 488755 h 1069780"/>
                  <a:gd name="connsiteX76" fmla="*/ 866775 w 1247775"/>
                  <a:gd name="connsiteY76" fmla="*/ 460180 h 1069780"/>
                  <a:gd name="connsiteX77" fmla="*/ 914400 w 1247775"/>
                  <a:gd name="connsiteY77" fmla="*/ 383980 h 1069780"/>
                  <a:gd name="connsiteX78" fmla="*/ 942975 w 1247775"/>
                  <a:gd name="connsiteY78" fmla="*/ 326830 h 1069780"/>
                  <a:gd name="connsiteX79" fmla="*/ 962025 w 1247775"/>
                  <a:gd name="connsiteY79" fmla="*/ 260155 h 1069780"/>
                  <a:gd name="connsiteX80" fmla="*/ 828675 w 1247775"/>
                  <a:gd name="connsiteY80" fmla="*/ 241105 h 1069780"/>
                  <a:gd name="connsiteX81" fmla="*/ 771525 w 1247775"/>
                  <a:gd name="connsiteY81" fmla="*/ 260155 h 1069780"/>
                  <a:gd name="connsiteX82" fmla="*/ 742950 w 1247775"/>
                  <a:gd name="connsiteY82" fmla="*/ 269680 h 1069780"/>
                  <a:gd name="connsiteX83" fmla="*/ 714375 w 1247775"/>
                  <a:gd name="connsiteY83" fmla="*/ 279205 h 1069780"/>
                  <a:gd name="connsiteX84" fmla="*/ 676275 w 1247775"/>
                  <a:gd name="connsiteY84" fmla="*/ 288730 h 1069780"/>
                  <a:gd name="connsiteX85" fmla="*/ 590550 w 1247775"/>
                  <a:gd name="connsiteY85" fmla="*/ 307780 h 1069780"/>
                  <a:gd name="connsiteX86" fmla="*/ 495300 w 1247775"/>
                  <a:gd name="connsiteY86" fmla="*/ 298255 h 1069780"/>
                  <a:gd name="connsiteX87" fmla="*/ 390525 w 1247775"/>
                  <a:gd name="connsiteY87" fmla="*/ 269680 h 1069780"/>
                  <a:gd name="connsiteX88" fmla="*/ 361950 w 1247775"/>
                  <a:gd name="connsiteY88" fmla="*/ 250630 h 1069780"/>
                  <a:gd name="connsiteX89" fmla="*/ 304800 w 1247775"/>
                  <a:gd name="connsiteY89" fmla="*/ 231580 h 1069780"/>
                  <a:gd name="connsiteX90" fmla="*/ 276225 w 1247775"/>
                  <a:gd name="connsiteY90" fmla="*/ 212530 h 1069780"/>
                  <a:gd name="connsiteX91" fmla="*/ 190500 w 1247775"/>
                  <a:gd name="connsiteY91" fmla="*/ 241105 h 1069780"/>
                  <a:gd name="connsiteX92" fmla="*/ 180975 w 1247775"/>
                  <a:gd name="connsiteY92" fmla="*/ 288730 h 1069780"/>
                  <a:gd name="connsiteX93" fmla="*/ 190500 w 1247775"/>
                  <a:gd name="connsiteY93" fmla="*/ 355405 h 1069780"/>
                  <a:gd name="connsiteX94" fmla="*/ 209550 w 1247775"/>
                  <a:gd name="connsiteY94" fmla="*/ 488755 h 1069780"/>
                  <a:gd name="connsiteX95" fmla="*/ 180975 w 1247775"/>
                  <a:gd name="connsiteY95" fmla="*/ 650680 h 1069780"/>
                  <a:gd name="connsiteX96" fmla="*/ 171450 w 1247775"/>
                  <a:gd name="connsiteY96" fmla="*/ 679255 h 1069780"/>
                  <a:gd name="connsiteX97" fmla="*/ 142875 w 1247775"/>
                  <a:gd name="connsiteY97" fmla="*/ 688780 h 1069780"/>
                  <a:gd name="connsiteX98" fmla="*/ 66675 w 1247775"/>
                  <a:gd name="connsiteY98" fmla="*/ 669730 h 1069780"/>
                  <a:gd name="connsiteX99" fmla="*/ 38100 w 1247775"/>
                  <a:gd name="connsiteY99" fmla="*/ 641155 h 1069780"/>
                  <a:gd name="connsiteX100" fmla="*/ 19050 w 1247775"/>
                  <a:gd name="connsiteY100" fmla="*/ 612580 h 1069780"/>
                  <a:gd name="connsiteX101" fmla="*/ 0 w 1247775"/>
                  <a:gd name="connsiteY101" fmla="*/ 526855 h 1069780"/>
                  <a:gd name="connsiteX102" fmla="*/ 9525 w 1247775"/>
                  <a:gd name="connsiteY102" fmla="*/ 431605 h 1069780"/>
                  <a:gd name="connsiteX103" fmla="*/ 9525 w 1247775"/>
                  <a:gd name="connsiteY103" fmla="*/ 393505 h 10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247775" h="1069780">
                    <a:moveTo>
                      <a:pt x="0" y="450655"/>
                    </a:moveTo>
                    <a:cubicBezTo>
                      <a:pt x="15875" y="434780"/>
                      <a:pt x="32841" y="419926"/>
                      <a:pt x="47625" y="403030"/>
                    </a:cubicBezTo>
                    <a:cubicBezTo>
                      <a:pt x="55163" y="394415"/>
                      <a:pt x="65536" y="385846"/>
                      <a:pt x="66675" y="374455"/>
                    </a:cubicBezTo>
                    <a:cubicBezTo>
                      <a:pt x="73893" y="302279"/>
                      <a:pt x="60241" y="323487"/>
                      <a:pt x="38100" y="279205"/>
                    </a:cubicBezTo>
                    <a:cubicBezTo>
                      <a:pt x="33610" y="270225"/>
                      <a:pt x="31750" y="260155"/>
                      <a:pt x="28575" y="250630"/>
                    </a:cubicBezTo>
                    <a:cubicBezTo>
                      <a:pt x="31750" y="193480"/>
                      <a:pt x="32673" y="136160"/>
                      <a:pt x="38100" y="79180"/>
                    </a:cubicBezTo>
                    <a:cubicBezTo>
                      <a:pt x="39052" y="69185"/>
                      <a:pt x="41353" y="58445"/>
                      <a:pt x="47625" y="50605"/>
                    </a:cubicBezTo>
                    <a:cubicBezTo>
                      <a:pt x="54776" y="41666"/>
                      <a:pt x="66675" y="37905"/>
                      <a:pt x="76200" y="31555"/>
                    </a:cubicBezTo>
                    <a:cubicBezTo>
                      <a:pt x="104031" y="-10191"/>
                      <a:pt x="87217" y="-3791"/>
                      <a:pt x="152400" y="12505"/>
                    </a:cubicBezTo>
                    <a:cubicBezTo>
                      <a:pt x="171881" y="17375"/>
                      <a:pt x="209550" y="31555"/>
                      <a:pt x="209550" y="31555"/>
                    </a:cubicBezTo>
                    <a:cubicBezTo>
                      <a:pt x="215900" y="41080"/>
                      <a:pt x="219661" y="52979"/>
                      <a:pt x="228600" y="60130"/>
                    </a:cubicBezTo>
                    <a:cubicBezTo>
                      <a:pt x="236440" y="66402"/>
                      <a:pt x="248195" y="65165"/>
                      <a:pt x="257175" y="69655"/>
                    </a:cubicBezTo>
                    <a:cubicBezTo>
                      <a:pt x="331033" y="106584"/>
                      <a:pt x="242501" y="74289"/>
                      <a:pt x="314325" y="98230"/>
                    </a:cubicBezTo>
                    <a:cubicBezTo>
                      <a:pt x="323850" y="107755"/>
                      <a:pt x="331125" y="120263"/>
                      <a:pt x="342900" y="126805"/>
                    </a:cubicBezTo>
                    <a:cubicBezTo>
                      <a:pt x="360453" y="136557"/>
                      <a:pt x="381000" y="139505"/>
                      <a:pt x="400050" y="145855"/>
                    </a:cubicBezTo>
                    <a:cubicBezTo>
                      <a:pt x="441044" y="159520"/>
                      <a:pt x="418885" y="152945"/>
                      <a:pt x="466725" y="164905"/>
                    </a:cubicBezTo>
                    <a:cubicBezTo>
                      <a:pt x="542925" y="161730"/>
                      <a:pt x="619267" y="161014"/>
                      <a:pt x="695325" y="155380"/>
                    </a:cubicBezTo>
                    <a:cubicBezTo>
                      <a:pt x="705338" y="154638"/>
                      <a:pt x="714055" y="147824"/>
                      <a:pt x="723900" y="145855"/>
                    </a:cubicBezTo>
                    <a:cubicBezTo>
                      <a:pt x="745915" y="141452"/>
                      <a:pt x="768350" y="139505"/>
                      <a:pt x="790575" y="136330"/>
                    </a:cubicBezTo>
                    <a:lnTo>
                      <a:pt x="847725" y="117280"/>
                    </a:lnTo>
                    <a:cubicBezTo>
                      <a:pt x="857250" y="114105"/>
                      <a:pt x="867320" y="112245"/>
                      <a:pt x="876300" y="107755"/>
                    </a:cubicBezTo>
                    <a:cubicBezTo>
                      <a:pt x="889000" y="101405"/>
                      <a:pt x="902072" y="95750"/>
                      <a:pt x="914400" y="88705"/>
                    </a:cubicBezTo>
                    <a:cubicBezTo>
                      <a:pt x="924339" y="83025"/>
                      <a:pt x="932453" y="74164"/>
                      <a:pt x="942975" y="69655"/>
                    </a:cubicBezTo>
                    <a:cubicBezTo>
                      <a:pt x="955007" y="64498"/>
                      <a:pt x="968375" y="63305"/>
                      <a:pt x="981075" y="60130"/>
                    </a:cubicBezTo>
                    <a:cubicBezTo>
                      <a:pt x="1019175" y="63305"/>
                      <a:pt x="1057478" y="64602"/>
                      <a:pt x="1095375" y="69655"/>
                    </a:cubicBezTo>
                    <a:cubicBezTo>
                      <a:pt x="1105327" y="70982"/>
                      <a:pt x="1116110" y="72908"/>
                      <a:pt x="1123950" y="79180"/>
                    </a:cubicBezTo>
                    <a:cubicBezTo>
                      <a:pt x="1132889" y="86331"/>
                      <a:pt x="1138351" y="97294"/>
                      <a:pt x="1143000" y="107755"/>
                    </a:cubicBezTo>
                    <a:cubicBezTo>
                      <a:pt x="1151155" y="126105"/>
                      <a:pt x="1162050" y="164905"/>
                      <a:pt x="1162050" y="164905"/>
                    </a:cubicBezTo>
                    <a:cubicBezTo>
                      <a:pt x="1158875" y="190305"/>
                      <a:pt x="1157888" y="216076"/>
                      <a:pt x="1152525" y="241105"/>
                    </a:cubicBezTo>
                    <a:cubicBezTo>
                      <a:pt x="1148318" y="260740"/>
                      <a:pt x="1139825" y="279205"/>
                      <a:pt x="1133475" y="298255"/>
                    </a:cubicBezTo>
                    <a:cubicBezTo>
                      <a:pt x="1130300" y="307780"/>
                      <a:pt x="1129519" y="318476"/>
                      <a:pt x="1123950" y="326830"/>
                    </a:cubicBezTo>
                    <a:lnTo>
                      <a:pt x="1104900" y="355405"/>
                    </a:lnTo>
                    <a:cubicBezTo>
                      <a:pt x="1101725" y="368105"/>
                      <a:pt x="1095375" y="380414"/>
                      <a:pt x="1095375" y="393505"/>
                    </a:cubicBezTo>
                    <a:cubicBezTo>
                      <a:pt x="1095375" y="494238"/>
                      <a:pt x="1098689" y="489171"/>
                      <a:pt x="1123950" y="564955"/>
                    </a:cubicBezTo>
                    <a:cubicBezTo>
                      <a:pt x="1127570" y="575815"/>
                      <a:pt x="1137880" y="583291"/>
                      <a:pt x="1143000" y="593530"/>
                    </a:cubicBezTo>
                    <a:cubicBezTo>
                      <a:pt x="1147490" y="602510"/>
                      <a:pt x="1148035" y="613125"/>
                      <a:pt x="1152525" y="622105"/>
                    </a:cubicBezTo>
                    <a:cubicBezTo>
                      <a:pt x="1160008" y="637070"/>
                      <a:pt x="1192959" y="678713"/>
                      <a:pt x="1200150" y="688780"/>
                    </a:cubicBezTo>
                    <a:cubicBezTo>
                      <a:pt x="1206804" y="698095"/>
                      <a:pt x="1211105" y="709260"/>
                      <a:pt x="1219200" y="717355"/>
                    </a:cubicBezTo>
                    <a:cubicBezTo>
                      <a:pt x="1227295" y="725450"/>
                      <a:pt x="1238250" y="730055"/>
                      <a:pt x="1247775" y="736405"/>
                    </a:cubicBezTo>
                    <a:cubicBezTo>
                      <a:pt x="1220429" y="845788"/>
                      <a:pt x="1258667" y="710990"/>
                      <a:pt x="1219200" y="803080"/>
                    </a:cubicBezTo>
                    <a:cubicBezTo>
                      <a:pt x="1214043" y="815112"/>
                      <a:pt x="1214832" y="829148"/>
                      <a:pt x="1209675" y="841180"/>
                    </a:cubicBezTo>
                    <a:cubicBezTo>
                      <a:pt x="1194153" y="877399"/>
                      <a:pt x="1190272" y="865286"/>
                      <a:pt x="1162050" y="888805"/>
                    </a:cubicBezTo>
                    <a:cubicBezTo>
                      <a:pt x="1114484" y="928443"/>
                      <a:pt x="1155118" y="910166"/>
                      <a:pt x="1104900" y="926905"/>
                    </a:cubicBezTo>
                    <a:cubicBezTo>
                      <a:pt x="1095375" y="933255"/>
                      <a:pt x="1086847" y="941446"/>
                      <a:pt x="1076325" y="945955"/>
                    </a:cubicBezTo>
                    <a:cubicBezTo>
                      <a:pt x="980617" y="986973"/>
                      <a:pt x="1109129" y="910503"/>
                      <a:pt x="981075" y="974530"/>
                    </a:cubicBezTo>
                    <a:cubicBezTo>
                      <a:pt x="962025" y="984055"/>
                      <a:pt x="943585" y="994913"/>
                      <a:pt x="923925" y="1003105"/>
                    </a:cubicBezTo>
                    <a:cubicBezTo>
                      <a:pt x="905389" y="1010828"/>
                      <a:pt x="885825" y="1015805"/>
                      <a:pt x="866775" y="1022155"/>
                    </a:cubicBezTo>
                    <a:lnTo>
                      <a:pt x="809625" y="1041205"/>
                    </a:lnTo>
                    <a:lnTo>
                      <a:pt x="781050" y="1050730"/>
                    </a:lnTo>
                    <a:cubicBezTo>
                      <a:pt x="771525" y="1053905"/>
                      <a:pt x="762414" y="1058835"/>
                      <a:pt x="752475" y="1060255"/>
                    </a:cubicBezTo>
                    <a:lnTo>
                      <a:pt x="685800" y="1069780"/>
                    </a:lnTo>
                    <a:cubicBezTo>
                      <a:pt x="666750" y="1066605"/>
                      <a:pt x="646972" y="1066362"/>
                      <a:pt x="628650" y="1060255"/>
                    </a:cubicBezTo>
                    <a:cubicBezTo>
                      <a:pt x="576537" y="1042884"/>
                      <a:pt x="617012" y="1045708"/>
                      <a:pt x="590550" y="1012630"/>
                    </a:cubicBezTo>
                    <a:cubicBezTo>
                      <a:pt x="583399" y="1003691"/>
                      <a:pt x="571500" y="999930"/>
                      <a:pt x="561975" y="993580"/>
                    </a:cubicBezTo>
                    <a:lnTo>
                      <a:pt x="523875" y="879280"/>
                    </a:lnTo>
                    <a:cubicBezTo>
                      <a:pt x="516635" y="857560"/>
                      <a:pt x="485775" y="822130"/>
                      <a:pt x="485775" y="822130"/>
                    </a:cubicBezTo>
                    <a:cubicBezTo>
                      <a:pt x="488950" y="803080"/>
                      <a:pt x="481644" y="778636"/>
                      <a:pt x="495300" y="764980"/>
                    </a:cubicBezTo>
                    <a:cubicBezTo>
                      <a:pt x="504557" y="755723"/>
                      <a:pt x="520621" y="771665"/>
                      <a:pt x="533400" y="774505"/>
                    </a:cubicBezTo>
                    <a:cubicBezTo>
                      <a:pt x="549204" y="778017"/>
                      <a:pt x="565150" y="780855"/>
                      <a:pt x="581025" y="784030"/>
                    </a:cubicBezTo>
                    <a:lnTo>
                      <a:pt x="619125" y="841180"/>
                    </a:lnTo>
                    <a:cubicBezTo>
                      <a:pt x="625475" y="850705"/>
                      <a:pt x="627315" y="866135"/>
                      <a:pt x="638175" y="869755"/>
                    </a:cubicBezTo>
                    <a:lnTo>
                      <a:pt x="695325" y="888805"/>
                    </a:lnTo>
                    <a:lnTo>
                      <a:pt x="723900" y="898330"/>
                    </a:lnTo>
                    <a:cubicBezTo>
                      <a:pt x="742014" y="894707"/>
                      <a:pt x="780574" y="889043"/>
                      <a:pt x="800100" y="879280"/>
                    </a:cubicBezTo>
                    <a:cubicBezTo>
                      <a:pt x="810339" y="874160"/>
                      <a:pt x="819150" y="866580"/>
                      <a:pt x="828675" y="860230"/>
                    </a:cubicBezTo>
                    <a:cubicBezTo>
                      <a:pt x="860788" y="812060"/>
                      <a:pt x="830292" y="845134"/>
                      <a:pt x="876300" y="822130"/>
                    </a:cubicBezTo>
                    <a:cubicBezTo>
                      <a:pt x="886539" y="817010"/>
                      <a:pt x="894414" y="807729"/>
                      <a:pt x="904875" y="803080"/>
                    </a:cubicBezTo>
                    <a:cubicBezTo>
                      <a:pt x="923225" y="794925"/>
                      <a:pt x="962025" y="784030"/>
                      <a:pt x="962025" y="784030"/>
                    </a:cubicBezTo>
                    <a:cubicBezTo>
                      <a:pt x="965200" y="774505"/>
                      <a:pt x="967060" y="764435"/>
                      <a:pt x="971550" y="755455"/>
                    </a:cubicBezTo>
                    <a:cubicBezTo>
                      <a:pt x="1008479" y="681597"/>
                      <a:pt x="976184" y="770129"/>
                      <a:pt x="1000125" y="698305"/>
                    </a:cubicBezTo>
                    <a:cubicBezTo>
                      <a:pt x="976184" y="626481"/>
                      <a:pt x="1008479" y="715013"/>
                      <a:pt x="971550" y="641155"/>
                    </a:cubicBezTo>
                    <a:cubicBezTo>
                      <a:pt x="967060" y="632175"/>
                      <a:pt x="968297" y="620420"/>
                      <a:pt x="962025" y="612580"/>
                    </a:cubicBezTo>
                    <a:cubicBezTo>
                      <a:pt x="954874" y="603641"/>
                      <a:pt x="942975" y="599880"/>
                      <a:pt x="933450" y="593530"/>
                    </a:cubicBezTo>
                    <a:cubicBezTo>
                      <a:pt x="930275" y="584005"/>
                      <a:pt x="930197" y="572795"/>
                      <a:pt x="923925" y="564955"/>
                    </a:cubicBezTo>
                    <a:cubicBezTo>
                      <a:pt x="916774" y="556016"/>
                      <a:pt x="901417" y="555613"/>
                      <a:pt x="895350" y="545905"/>
                    </a:cubicBezTo>
                    <a:cubicBezTo>
                      <a:pt x="884707" y="528877"/>
                      <a:pt x="882650" y="507805"/>
                      <a:pt x="876300" y="488755"/>
                    </a:cubicBezTo>
                    <a:lnTo>
                      <a:pt x="866775" y="460180"/>
                    </a:lnTo>
                    <a:cubicBezTo>
                      <a:pt x="889445" y="392170"/>
                      <a:pt x="869117" y="414169"/>
                      <a:pt x="914400" y="383980"/>
                    </a:cubicBezTo>
                    <a:cubicBezTo>
                      <a:pt x="938341" y="312156"/>
                      <a:pt x="906046" y="400688"/>
                      <a:pt x="942975" y="326830"/>
                    </a:cubicBezTo>
                    <a:cubicBezTo>
                      <a:pt x="949807" y="313165"/>
                      <a:pt x="958973" y="272362"/>
                      <a:pt x="962025" y="260155"/>
                    </a:cubicBezTo>
                    <a:cubicBezTo>
                      <a:pt x="923650" y="202592"/>
                      <a:pt x="948098" y="221201"/>
                      <a:pt x="828675" y="241105"/>
                    </a:cubicBezTo>
                    <a:cubicBezTo>
                      <a:pt x="808868" y="244406"/>
                      <a:pt x="790575" y="253805"/>
                      <a:pt x="771525" y="260155"/>
                    </a:cubicBezTo>
                    <a:lnTo>
                      <a:pt x="742950" y="269680"/>
                    </a:lnTo>
                    <a:cubicBezTo>
                      <a:pt x="733425" y="272855"/>
                      <a:pt x="724115" y="276770"/>
                      <a:pt x="714375" y="279205"/>
                    </a:cubicBezTo>
                    <a:cubicBezTo>
                      <a:pt x="701675" y="282380"/>
                      <a:pt x="689054" y="285890"/>
                      <a:pt x="676275" y="288730"/>
                    </a:cubicBezTo>
                    <a:cubicBezTo>
                      <a:pt x="567444" y="312915"/>
                      <a:pt x="683468" y="284551"/>
                      <a:pt x="590550" y="307780"/>
                    </a:cubicBezTo>
                    <a:cubicBezTo>
                      <a:pt x="558800" y="304605"/>
                      <a:pt x="526774" y="303501"/>
                      <a:pt x="495300" y="298255"/>
                    </a:cubicBezTo>
                    <a:cubicBezTo>
                      <a:pt x="452330" y="291093"/>
                      <a:pt x="427460" y="281992"/>
                      <a:pt x="390525" y="269680"/>
                    </a:cubicBezTo>
                    <a:cubicBezTo>
                      <a:pt x="381000" y="263330"/>
                      <a:pt x="372411" y="255279"/>
                      <a:pt x="361950" y="250630"/>
                    </a:cubicBezTo>
                    <a:cubicBezTo>
                      <a:pt x="343600" y="242475"/>
                      <a:pt x="304800" y="231580"/>
                      <a:pt x="304800" y="231580"/>
                    </a:cubicBezTo>
                    <a:cubicBezTo>
                      <a:pt x="295275" y="225230"/>
                      <a:pt x="287603" y="213794"/>
                      <a:pt x="276225" y="212530"/>
                    </a:cubicBezTo>
                    <a:cubicBezTo>
                      <a:pt x="232227" y="207641"/>
                      <a:pt x="220655" y="221001"/>
                      <a:pt x="190500" y="241105"/>
                    </a:cubicBezTo>
                    <a:cubicBezTo>
                      <a:pt x="187325" y="256980"/>
                      <a:pt x="180975" y="272541"/>
                      <a:pt x="180975" y="288730"/>
                    </a:cubicBezTo>
                    <a:cubicBezTo>
                      <a:pt x="180975" y="311181"/>
                      <a:pt x="187086" y="333215"/>
                      <a:pt x="190500" y="355405"/>
                    </a:cubicBezTo>
                    <a:cubicBezTo>
                      <a:pt x="208811" y="474426"/>
                      <a:pt x="191562" y="344852"/>
                      <a:pt x="209550" y="488755"/>
                    </a:cubicBezTo>
                    <a:cubicBezTo>
                      <a:pt x="198207" y="613528"/>
                      <a:pt x="211115" y="560261"/>
                      <a:pt x="180975" y="650680"/>
                    </a:cubicBezTo>
                    <a:cubicBezTo>
                      <a:pt x="177800" y="660205"/>
                      <a:pt x="180975" y="676080"/>
                      <a:pt x="171450" y="679255"/>
                    </a:cubicBezTo>
                    <a:lnTo>
                      <a:pt x="142875" y="688780"/>
                    </a:lnTo>
                    <a:cubicBezTo>
                      <a:pt x="136005" y="687406"/>
                      <a:pt x="79227" y="678098"/>
                      <a:pt x="66675" y="669730"/>
                    </a:cubicBezTo>
                    <a:cubicBezTo>
                      <a:pt x="55467" y="662258"/>
                      <a:pt x="46724" y="651503"/>
                      <a:pt x="38100" y="641155"/>
                    </a:cubicBezTo>
                    <a:cubicBezTo>
                      <a:pt x="30771" y="632361"/>
                      <a:pt x="24170" y="622819"/>
                      <a:pt x="19050" y="612580"/>
                    </a:cubicBezTo>
                    <a:cubicBezTo>
                      <a:pt x="7326" y="589132"/>
                      <a:pt x="3658" y="548805"/>
                      <a:pt x="0" y="526855"/>
                    </a:cubicBezTo>
                    <a:cubicBezTo>
                      <a:pt x="3175" y="495105"/>
                      <a:pt x="4673" y="463142"/>
                      <a:pt x="9525" y="431605"/>
                    </a:cubicBezTo>
                    <a:cubicBezTo>
                      <a:pt x="15362" y="393663"/>
                      <a:pt x="28434" y="412414"/>
                      <a:pt x="9525" y="393505"/>
                    </a:cubicBezTo>
                  </a:path>
                </a:pathLst>
              </a:cu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4" name="Freeform 143"/>
              <p:cNvSpPr/>
              <p:nvPr/>
            </p:nvSpPr>
            <p:spPr>
              <a:xfrm>
                <a:off x="5172075" y="2028825"/>
                <a:ext cx="523875" cy="390525"/>
              </a:xfrm>
              <a:custGeom>
                <a:avLst/>
                <a:gdLst>
                  <a:gd name="connsiteX0" fmla="*/ 190500 w 523875"/>
                  <a:gd name="connsiteY0" fmla="*/ 161925 h 390525"/>
                  <a:gd name="connsiteX1" fmla="*/ 295275 w 523875"/>
                  <a:gd name="connsiteY1" fmla="*/ 161925 h 390525"/>
                  <a:gd name="connsiteX2" fmla="*/ 352425 w 523875"/>
                  <a:gd name="connsiteY2" fmla="*/ 180975 h 390525"/>
                  <a:gd name="connsiteX3" fmla="*/ 485775 w 523875"/>
                  <a:gd name="connsiteY3" fmla="*/ 152400 h 390525"/>
                  <a:gd name="connsiteX4" fmla="*/ 504825 w 523875"/>
                  <a:gd name="connsiteY4" fmla="*/ 123825 h 390525"/>
                  <a:gd name="connsiteX5" fmla="*/ 523875 w 523875"/>
                  <a:gd name="connsiteY5" fmla="*/ 66675 h 390525"/>
                  <a:gd name="connsiteX6" fmla="*/ 342900 w 523875"/>
                  <a:gd name="connsiteY6" fmla="*/ 38100 h 390525"/>
                  <a:gd name="connsiteX7" fmla="*/ 238125 w 523875"/>
                  <a:gd name="connsiteY7" fmla="*/ 9525 h 390525"/>
                  <a:gd name="connsiteX8" fmla="*/ 209550 w 523875"/>
                  <a:gd name="connsiteY8" fmla="*/ 0 h 390525"/>
                  <a:gd name="connsiteX9" fmla="*/ 95250 w 523875"/>
                  <a:gd name="connsiteY9" fmla="*/ 19050 h 390525"/>
                  <a:gd name="connsiteX10" fmla="*/ 38100 w 523875"/>
                  <a:gd name="connsiteY10" fmla="*/ 57150 h 390525"/>
                  <a:gd name="connsiteX11" fmla="*/ 19050 w 523875"/>
                  <a:gd name="connsiteY11" fmla="*/ 85725 h 390525"/>
                  <a:gd name="connsiteX12" fmla="*/ 0 w 523875"/>
                  <a:gd name="connsiteY12" fmla="*/ 142875 h 390525"/>
                  <a:gd name="connsiteX13" fmla="*/ 9525 w 523875"/>
                  <a:gd name="connsiteY13" fmla="*/ 190500 h 390525"/>
                  <a:gd name="connsiteX14" fmla="*/ 38100 w 523875"/>
                  <a:gd name="connsiteY14" fmla="*/ 180975 h 390525"/>
                  <a:gd name="connsiteX15" fmla="*/ 161925 w 523875"/>
                  <a:gd name="connsiteY15" fmla="*/ 190500 h 390525"/>
                  <a:gd name="connsiteX16" fmla="*/ 180975 w 523875"/>
                  <a:gd name="connsiteY16" fmla="*/ 247650 h 390525"/>
                  <a:gd name="connsiteX17" fmla="*/ 238125 w 523875"/>
                  <a:gd name="connsiteY17" fmla="*/ 333375 h 390525"/>
                  <a:gd name="connsiteX18" fmla="*/ 285750 w 523875"/>
                  <a:gd name="connsiteY18" fmla="*/ 381000 h 390525"/>
                  <a:gd name="connsiteX19" fmla="*/ 333375 w 523875"/>
                  <a:gd name="connsiteY19" fmla="*/ 390525 h 390525"/>
                  <a:gd name="connsiteX20" fmla="*/ 419100 w 523875"/>
                  <a:gd name="connsiteY20" fmla="*/ 352425 h 390525"/>
                  <a:gd name="connsiteX21" fmla="*/ 428625 w 523875"/>
                  <a:gd name="connsiteY21" fmla="*/ 323850 h 390525"/>
                  <a:gd name="connsiteX22" fmla="*/ 400050 w 523875"/>
                  <a:gd name="connsiteY22" fmla="*/ 314325 h 390525"/>
                  <a:gd name="connsiteX23" fmla="*/ 371475 w 523875"/>
                  <a:gd name="connsiteY23" fmla="*/ 295275 h 390525"/>
                  <a:gd name="connsiteX24" fmla="*/ 361950 w 523875"/>
                  <a:gd name="connsiteY24" fmla="*/ 266700 h 390525"/>
                  <a:gd name="connsiteX25" fmla="*/ 333375 w 523875"/>
                  <a:gd name="connsiteY25" fmla="*/ 238125 h 390525"/>
                  <a:gd name="connsiteX26" fmla="*/ 314325 w 523875"/>
                  <a:gd name="connsiteY26" fmla="*/ 18097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390525">
                    <a:moveTo>
                      <a:pt x="190500" y="161925"/>
                    </a:moveTo>
                    <a:cubicBezTo>
                      <a:pt x="245712" y="150883"/>
                      <a:pt x="235696" y="147030"/>
                      <a:pt x="295275" y="161925"/>
                    </a:cubicBezTo>
                    <a:cubicBezTo>
                      <a:pt x="314756" y="166795"/>
                      <a:pt x="352425" y="180975"/>
                      <a:pt x="352425" y="180975"/>
                    </a:cubicBezTo>
                    <a:cubicBezTo>
                      <a:pt x="403728" y="176311"/>
                      <a:pt x="449197" y="188978"/>
                      <a:pt x="485775" y="152400"/>
                    </a:cubicBezTo>
                    <a:cubicBezTo>
                      <a:pt x="493870" y="144305"/>
                      <a:pt x="500176" y="134286"/>
                      <a:pt x="504825" y="123825"/>
                    </a:cubicBezTo>
                    <a:cubicBezTo>
                      <a:pt x="512980" y="105475"/>
                      <a:pt x="523875" y="66675"/>
                      <a:pt x="523875" y="66675"/>
                    </a:cubicBezTo>
                    <a:cubicBezTo>
                      <a:pt x="427452" y="34534"/>
                      <a:pt x="486746" y="49165"/>
                      <a:pt x="342900" y="38100"/>
                    </a:cubicBezTo>
                    <a:cubicBezTo>
                      <a:pt x="289487" y="20296"/>
                      <a:pt x="324065" y="31010"/>
                      <a:pt x="238125" y="9525"/>
                    </a:cubicBezTo>
                    <a:cubicBezTo>
                      <a:pt x="228385" y="7090"/>
                      <a:pt x="219075" y="3175"/>
                      <a:pt x="209550" y="0"/>
                    </a:cubicBezTo>
                    <a:cubicBezTo>
                      <a:pt x="202400" y="894"/>
                      <a:pt x="116228" y="8561"/>
                      <a:pt x="95250" y="19050"/>
                    </a:cubicBezTo>
                    <a:cubicBezTo>
                      <a:pt x="74772" y="29289"/>
                      <a:pt x="38100" y="57150"/>
                      <a:pt x="38100" y="57150"/>
                    </a:cubicBezTo>
                    <a:cubicBezTo>
                      <a:pt x="31750" y="66675"/>
                      <a:pt x="23699" y="75264"/>
                      <a:pt x="19050" y="85725"/>
                    </a:cubicBezTo>
                    <a:cubicBezTo>
                      <a:pt x="10895" y="104075"/>
                      <a:pt x="0" y="142875"/>
                      <a:pt x="0" y="142875"/>
                    </a:cubicBezTo>
                    <a:cubicBezTo>
                      <a:pt x="3175" y="158750"/>
                      <a:pt x="-1923" y="179052"/>
                      <a:pt x="9525" y="190500"/>
                    </a:cubicBezTo>
                    <a:cubicBezTo>
                      <a:pt x="16625" y="197600"/>
                      <a:pt x="28060" y="180975"/>
                      <a:pt x="38100" y="180975"/>
                    </a:cubicBezTo>
                    <a:cubicBezTo>
                      <a:pt x="79497" y="180975"/>
                      <a:pt x="120650" y="187325"/>
                      <a:pt x="161925" y="190500"/>
                    </a:cubicBezTo>
                    <a:cubicBezTo>
                      <a:pt x="168275" y="209550"/>
                      <a:pt x="169836" y="230942"/>
                      <a:pt x="180975" y="247650"/>
                    </a:cubicBezTo>
                    <a:lnTo>
                      <a:pt x="238125" y="333375"/>
                    </a:lnTo>
                    <a:cubicBezTo>
                      <a:pt x="253647" y="356658"/>
                      <a:pt x="257528" y="370417"/>
                      <a:pt x="285750" y="381000"/>
                    </a:cubicBezTo>
                    <a:cubicBezTo>
                      <a:pt x="300909" y="386684"/>
                      <a:pt x="317500" y="387350"/>
                      <a:pt x="333375" y="390525"/>
                    </a:cubicBezTo>
                    <a:cubicBezTo>
                      <a:pt x="401385" y="367855"/>
                      <a:pt x="373817" y="382614"/>
                      <a:pt x="419100" y="352425"/>
                    </a:cubicBezTo>
                    <a:cubicBezTo>
                      <a:pt x="422275" y="342900"/>
                      <a:pt x="433115" y="332830"/>
                      <a:pt x="428625" y="323850"/>
                    </a:cubicBezTo>
                    <a:cubicBezTo>
                      <a:pt x="424135" y="314870"/>
                      <a:pt x="409030" y="318815"/>
                      <a:pt x="400050" y="314325"/>
                    </a:cubicBezTo>
                    <a:cubicBezTo>
                      <a:pt x="389811" y="309205"/>
                      <a:pt x="381000" y="301625"/>
                      <a:pt x="371475" y="295275"/>
                    </a:cubicBezTo>
                    <a:cubicBezTo>
                      <a:pt x="368300" y="285750"/>
                      <a:pt x="367519" y="275054"/>
                      <a:pt x="361950" y="266700"/>
                    </a:cubicBezTo>
                    <a:cubicBezTo>
                      <a:pt x="354478" y="255492"/>
                      <a:pt x="339917" y="249900"/>
                      <a:pt x="333375" y="238125"/>
                    </a:cubicBezTo>
                    <a:cubicBezTo>
                      <a:pt x="323623" y="220572"/>
                      <a:pt x="314325" y="180975"/>
                      <a:pt x="314325" y="180975"/>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5" name="Freeform 144"/>
              <p:cNvSpPr/>
              <p:nvPr/>
            </p:nvSpPr>
            <p:spPr>
              <a:xfrm>
                <a:off x="5191125" y="2228850"/>
                <a:ext cx="572050" cy="333375"/>
              </a:xfrm>
              <a:custGeom>
                <a:avLst/>
                <a:gdLst>
                  <a:gd name="connsiteX0" fmla="*/ 571500 w 572050"/>
                  <a:gd name="connsiteY0" fmla="*/ 190500 h 333375"/>
                  <a:gd name="connsiteX1" fmla="*/ 523875 w 572050"/>
                  <a:gd name="connsiteY1" fmla="*/ 209550 h 333375"/>
                  <a:gd name="connsiteX2" fmla="*/ 495300 w 572050"/>
                  <a:gd name="connsiteY2" fmla="*/ 219075 h 333375"/>
                  <a:gd name="connsiteX3" fmla="*/ 428625 w 572050"/>
                  <a:gd name="connsiteY3" fmla="*/ 200025 h 333375"/>
                  <a:gd name="connsiteX4" fmla="*/ 419100 w 572050"/>
                  <a:gd name="connsiteY4" fmla="*/ 228600 h 333375"/>
                  <a:gd name="connsiteX5" fmla="*/ 381000 w 572050"/>
                  <a:gd name="connsiteY5" fmla="*/ 285750 h 333375"/>
                  <a:gd name="connsiteX6" fmla="*/ 295275 w 572050"/>
                  <a:gd name="connsiteY6" fmla="*/ 333375 h 333375"/>
                  <a:gd name="connsiteX7" fmla="*/ 238125 w 572050"/>
                  <a:gd name="connsiteY7" fmla="*/ 295275 h 333375"/>
                  <a:gd name="connsiteX8" fmla="*/ 228600 w 572050"/>
                  <a:gd name="connsiteY8" fmla="*/ 266700 h 333375"/>
                  <a:gd name="connsiteX9" fmla="*/ 161925 w 572050"/>
                  <a:gd name="connsiteY9" fmla="*/ 180975 h 333375"/>
                  <a:gd name="connsiteX10" fmla="*/ 133350 w 572050"/>
                  <a:gd name="connsiteY10" fmla="*/ 161925 h 333375"/>
                  <a:gd name="connsiteX11" fmla="*/ 76200 w 572050"/>
                  <a:gd name="connsiteY11" fmla="*/ 142875 h 333375"/>
                  <a:gd name="connsiteX12" fmla="*/ 47625 w 572050"/>
                  <a:gd name="connsiteY12" fmla="*/ 152400 h 333375"/>
                  <a:gd name="connsiteX13" fmla="*/ 19050 w 572050"/>
                  <a:gd name="connsiteY13" fmla="*/ 171450 h 333375"/>
                  <a:gd name="connsiteX14" fmla="*/ 0 w 572050"/>
                  <a:gd name="connsiteY14" fmla="*/ 142875 h 333375"/>
                  <a:gd name="connsiteX15" fmla="*/ 28575 w 572050"/>
                  <a:gd name="connsiteY15" fmla="*/ 85725 h 333375"/>
                  <a:gd name="connsiteX16" fmla="*/ 57150 w 572050"/>
                  <a:gd name="connsiteY16" fmla="*/ 76200 h 333375"/>
                  <a:gd name="connsiteX17" fmla="*/ 85725 w 572050"/>
                  <a:gd name="connsiteY17" fmla="*/ 57150 h 333375"/>
                  <a:gd name="connsiteX18" fmla="*/ 104775 w 572050"/>
                  <a:gd name="connsiteY18" fmla="*/ 0 h 333375"/>
                  <a:gd name="connsiteX19" fmla="*/ 152400 w 572050"/>
                  <a:gd name="connsiteY19" fmla="*/ 66675 h 333375"/>
                  <a:gd name="connsiteX20" fmla="*/ 219075 w 572050"/>
                  <a:gd name="connsiteY20" fmla="*/ 142875 h 333375"/>
                  <a:gd name="connsiteX21" fmla="*/ 228600 w 572050"/>
                  <a:gd name="connsiteY21" fmla="*/ 171450 h 333375"/>
                  <a:gd name="connsiteX22" fmla="*/ 257175 w 572050"/>
                  <a:gd name="connsiteY22" fmla="*/ 180975 h 333375"/>
                  <a:gd name="connsiteX23" fmla="*/ 352425 w 572050"/>
                  <a:gd name="connsiteY23" fmla="*/ 209550 h 333375"/>
                  <a:gd name="connsiteX24" fmla="*/ 409575 w 572050"/>
                  <a:gd name="connsiteY24" fmla="*/ 171450 h 333375"/>
                  <a:gd name="connsiteX25" fmla="*/ 438150 w 572050"/>
                  <a:gd name="connsiteY25" fmla="*/ 152400 h 333375"/>
                  <a:gd name="connsiteX26" fmla="*/ 457200 w 572050"/>
                  <a:gd name="connsiteY26" fmla="*/ 123825 h 333375"/>
                  <a:gd name="connsiteX27" fmla="*/ 485775 w 572050"/>
                  <a:gd name="connsiteY27" fmla="*/ 104775 h 333375"/>
                  <a:gd name="connsiteX28" fmla="*/ 514350 w 572050"/>
                  <a:gd name="connsiteY28" fmla="*/ 76200 h 333375"/>
                  <a:gd name="connsiteX29" fmla="*/ 542925 w 572050"/>
                  <a:gd name="connsiteY29" fmla="*/ 95250 h 333375"/>
                  <a:gd name="connsiteX30" fmla="*/ 571500 w 572050"/>
                  <a:gd name="connsiteY30" fmla="*/ 1905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2050" h="333375">
                    <a:moveTo>
                      <a:pt x="571500" y="190500"/>
                    </a:moveTo>
                    <a:cubicBezTo>
                      <a:pt x="568325" y="209550"/>
                      <a:pt x="539884" y="203547"/>
                      <a:pt x="523875" y="209550"/>
                    </a:cubicBezTo>
                    <a:cubicBezTo>
                      <a:pt x="514474" y="213075"/>
                      <a:pt x="505340" y="219075"/>
                      <a:pt x="495300" y="219075"/>
                    </a:cubicBezTo>
                    <a:cubicBezTo>
                      <a:pt x="483340" y="219075"/>
                      <a:pt x="442100" y="204517"/>
                      <a:pt x="428625" y="200025"/>
                    </a:cubicBezTo>
                    <a:cubicBezTo>
                      <a:pt x="425450" y="209550"/>
                      <a:pt x="423976" y="219823"/>
                      <a:pt x="419100" y="228600"/>
                    </a:cubicBezTo>
                    <a:cubicBezTo>
                      <a:pt x="407981" y="248614"/>
                      <a:pt x="393700" y="266700"/>
                      <a:pt x="381000" y="285750"/>
                    </a:cubicBezTo>
                    <a:cubicBezTo>
                      <a:pt x="362285" y="313823"/>
                      <a:pt x="325052" y="323449"/>
                      <a:pt x="295275" y="333375"/>
                    </a:cubicBezTo>
                    <a:lnTo>
                      <a:pt x="238125" y="295275"/>
                    </a:lnTo>
                    <a:cubicBezTo>
                      <a:pt x="229771" y="289706"/>
                      <a:pt x="233476" y="275477"/>
                      <a:pt x="228600" y="266700"/>
                    </a:cubicBezTo>
                    <a:cubicBezTo>
                      <a:pt x="210289" y="233740"/>
                      <a:pt x="190650" y="204913"/>
                      <a:pt x="161925" y="180975"/>
                    </a:cubicBezTo>
                    <a:cubicBezTo>
                      <a:pt x="153131" y="173646"/>
                      <a:pt x="143811" y="166574"/>
                      <a:pt x="133350" y="161925"/>
                    </a:cubicBezTo>
                    <a:cubicBezTo>
                      <a:pt x="115000" y="153770"/>
                      <a:pt x="76200" y="142875"/>
                      <a:pt x="76200" y="142875"/>
                    </a:cubicBezTo>
                    <a:cubicBezTo>
                      <a:pt x="66675" y="146050"/>
                      <a:pt x="56605" y="147910"/>
                      <a:pt x="47625" y="152400"/>
                    </a:cubicBezTo>
                    <a:cubicBezTo>
                      <a:pt x="37386" y="157520"/>
                      <a:pt x="30275" y="173695"/>
                      <a:pt x="19050" y="171450"/>
                    </a:cubicBezTo>
                    <a:cubicBezTo>
                      <a:pt x="7825" y="169205"/>
                      <a:pt x="6350" y="152400"/>
                      <a:pt x="0" y="142875"/>
                    </a:cubicBezTo>
                    <a:cubicBezTo>
                      <a:pt x="6275" y="124051"/>
                      <a:pt x="11789" y="99154"/>
                      <a:pt x="28575" y="85725"/>
                    </a:cubicBezTo>
                    <a:cubicBezTo>
                      <a:pt x="36415" y="79453"/>
                      <a:pt x="47625" y="79375"/>
                      <a:pt x="57150" y="76200"/>
                    </a:cubicBezTo>
                    <a:cubicBezTo>
                      <a:pt x="66675" y="69850"/>
                      <a:pt x="79658" y="66858"/>
                      <a:pt x="85725" y="57150"/>
                    </a:cubicBezTo>
                    <a:cubicBezTo>
                      <a:pt x="96368" y="40122"/>
                      <a:pt x="104775" y="0"/>
                      <a:pt x="104775" y="0"/>
                    </a:cubicBezTo>
                    <a:cubicBezTo>
                      <a:pt x="166688" y="20638"/>
                      <a:pt x="101600" y="-9525"/>
                      <a:pt x="152400" y="66675"/>
                    </a:cubicBezTo>
                    <a:cubicBezTo>
                      <a:pt x="196850" y="133350"/>
                      <a:pt x="171450" y="111125"/>
                      <a:pt x="219075" y="142875"/>
                    </a:cubicBezTo>
                    <a:cubicBezTo>
                      <a:pt x="222250" y="152400"/>
                      <a:pt x="221500" y="164350"/>
                      <a:pt x="228600" y="171450"/>
                    </a:cubicBezTo>
                    <a:cubicBezTo>
                      <a:pt x="235700" y="178550"/>
                      <a:pt x="248195" y="176485"/>
                      <a:pt x="257175" y="180975"/>
                    </a:cubicBezTo>
                    <a:cubicBezTo>
                      <a:pt x="326482" y="215629"/>
                      <a:pt x="231169" y="192228"/>
                      <a:pt x="352425" y="209550"/>
                    </a:cubicBezTo>
                    <a:lnTo>
                      <a:pt x="409575" y="171450"/>
                    </a:lnTo>
                    <a:lnTo>
                      <a:pt x="438150" y="152400"/>
                    </a:lnTo>
                    <a:cubicBezTo>
                      <a:pt x="444500" y="142875"/>
                      <a:pt x="449105" y="131920"/>
                      <a:pt x="457200" y="123825"/>
                    </a:cubicBezTo>
                    <a:cubicBezTo>
                      <a:pt x="465295" y="115730"/>
                      <a:pt x="476981" y="112104"/>
                      <a:pt x="485775" y="104775"/>
                    </a:cubicBezTo>
                    <a:cubicBezTo>
                      <a:pt x="496123" y="96151"/>
                      <a:pt x="504825" y="85725"/>
                      <a:pt x="514350" y="76200"/>
                    </a:cubicBezTo>
                    <a:cubicBezTo>
                      <a:pt x="523875" y="82550"/>
                      <a:pt x="536858" y="85542"/>
                      <a:pt x="542925" y="95250"/>
                    </a:cubicBezTo>
                    <a:cubicBezTo>
                      <a:pt x="563983" y="128943"/>
                      <a:pt x="574675" y="171450"/>
                      <a:pt x="571500" y="190500"/>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6" name="Freeform 145"/>
              <p:cNvSpPr/>
              <p:nvPr/>
            </p:nvSpPr>
            <p:spPr>
              <a:xfrm>
                <a:off x="4959151" y="2011222"/>
                <a:ext cx="231974" cy="265253"/>
              </a:xfrm>
              <a:custGeom>
                <a:avLst/>
                <a:gdLst>
                  <a:gd name="connsiteX0" fmla="*/ 3374 w 231974"/>
                  <a:gd name="connsiteY0" fmla="*/ 8078 h 265253"/>
                  <a:gd name="connsiteX1" fmla="*/ 127199 w 231974"/>
                  <a:gd name="connsiteY1" fmla="*/ 8078 h 265253"/>
                  <a:gd name="connsiteX2" fmla="*/ 184349 w 231974"/>
                  <a:gd name="connsiteY2" fmla="*/ 27128 h 265253"/>
                  <a:gd name="connsiteX3" fmla="*/ 231974 w 231974"/>
                  <a:gd name="connsiteY3" fmla="*/ 112853 h 265253"/>
                  <a:gd name="connsiteX4" fmla="*/ 203399 w 231974"/>
                  <a:gd name="connsiteY4" fmla="*/ 198578 h 265253"/>
                  <a:gd name="connsiteX5" fmla="*/ 174824 w 231974"/>
                  <a:gd name="connsiteY5" fmla="*/ 217628 h 265253"/>
                  <a:gd name="connsiteX6" fmla="*/ 165299 w 231974"/>
                  <a:gd name="connsiteY6" fmla="*/ 246203 h 265253"/>
                  <a:gd name="connsiteX7" fmla="*/ 108149 w 231974"/>
                  <a:gd name="connsiteY7" fmla="*/ 265253 h 265253"/>
                  <a:gd name="connsiteX8" fmla="*/ 50999 w 231974"/>
                  <a:gd name="connsiteY8" fmla="*/ 236678 h 265253"/>
                  <a:gd name="connsiteX9" fmla="*/ 41474 w 231974"/>
                  <a:gd name="connsiteY9" fmla="*/ 208103 h 265253"/>
                  <a:gd name="connsiteX10" fmla="*/ 50999 w 231974"/>
                  <a:gd name="connsiteY10" fmla="*/ 141428 h 265253"/>
                  <a:gd name="connsiteX11" fmla="*/ 79574 w 231974"/>
                  <a:gd name="connsiteY11" fmla="*/ 150953 h 265253"/>
                  <a:gd name="connsiteX12" fmla="*/ 127199 w 231974"/>
                  <a:gd name="connsiteY12" fmla="*/ 160478 h 265253"/>
                  <a:gd name="connsiteX13" fmla="*/ 155774 w 231974"/>
                  <a:gd name="connsiteY13" fmla="*/ 141428 h 265253"/>
                  <a:gd name="connsiteX14" fmla="*/ 165299 w 231974"/>
                  <a:gd name="connsiteY14" fmla="*/ 112853 h 265253"/>
                  <a:gd name="connsiteX15" fmla="*/ 136724 w 231974"/>
                  <a:gd name="connsiteY15" fmla="*/ 131903 h 265253"/>
                  <a:gd name="connsiteX16" fmla="*/ 79574 w 231974"/>
                  <a:gd name="connsiteY16" fmla="*/ 150953 h 265253"/>
                  <a:gd name="connsiteX17" fmla="*/ 50999 w 231974"/>
                  <a:gd name="connsiteY17" fmla="*/ 141428 h 265253"/>
                  <a:gd name="connsiteX18" fmla="*/ 31949 w 231974"/>
                  <a:gd name="connsiteY18" fmla="*/ 36653 h 265253"/>
                  <a:gd name="connsiteX19" fmla="*/ 3374 w 231974"/>
                  <a:gd name="connsiteY19" fmla="*/ 8078 h 2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1974" h="265253">
                    <a:moveTo>
                      <a:pt x="3374" y="8078"/>
                    </a:moveTo>
                    <a:cubicBezTo>
                      <a:pt x="19249" y="3316"/>
                      <a:pt x="54819" y="-7432"/>
                      <a:pt x="127199" y="8078"/>
                    </a:cubicBezTo>
                    <a:cubicBezTo>
                      <a:pt x="146834" y="12285"/>
                      <a:pt x="184349" y="27128"/>
                      <a:pt x="184349" y="27128"/>
                    </a:cubicBezTo>
                    <a:cubicBezTo>
                      <a:pt x="228018" y="92632"/>
                      <a:pt x="215209" y="62558"/>
                      <a:pt x="231974" y="112853"/>
                    </a:cubicBezTo>
                    <a:cubicBezTo>
                      <a:pt x="225588" y="151168"/>
                      <a:pt x="230186" y="171791"/>
                      <a:pt x="203399" y="198578"/>
                    </a:cubicBezTo>
                    <a:cubicBezTo>
                      <a:pt x="195304" y="206673"/>
                      <a:pt x="184349" y="211278"/>
                      <a:pt x="174824" y="217628"/>
                    </a:cubicBezTo>
                    <a:cubicBezTo>
                      <a:pt x="171649" y="227153"/>
                      <a:pt x="173469" y="240367"/>
                      <a:pt x="165299" y="246203"/>
                    </a:cubicBezTo>
                    <a:cubicBezTo>
                      <a:pt x="148959" y="257875"/>
                      <a:pt x="108149" y="265253"/>
                      <a:pt x="108149" y="265253"/>
                    </a:cubicBezTo>
                    <a:cubicBezTo>
                      <a:pt x="89325" y="258978"/>
                      <a:pt x="64428" y="253464"/>
                      <a:pt x="50999" y="236678"/>
                    </a:cubicBezTo>
                    <a:cubicBezTo>
                      <a:pt x="44727" y="228838"/>
                      <a:pt x="44649" y="217628"/>
                      <a:pt x="41474" y="208103"/>
                    </a:cubicBezTo>
                    <a:cubicBezTo>
                      <a:pt x="44649" y="185878"/>
                      <a:pt x="38546" y="160108"/>
                      <a:pt x="50999" y="141428"/>
                    </a:cubicBezTo>
                    <a:cubicBezTo>
                      <a:pt x="56568" y="133074"/>
                      <a:pt x="69834" y="148518"/>
                      <a:pt x="79574" y="150953"/>
                    </a:cubicBezTo>
                    <a:cubicBezTo>
                      <a:pt x="95280" y="154880"/>
                      <a:pt x="111324" y="157303"/>
                      <a:pt x="127199" y="160478"/>
                    </a:cubicBezTo>
                    <a:cubicBezTo>
                      <a:pt x="136724" y="154128"/>
                      <a:pt x="148623" y="150367"/>
                      <a:pt x="155774" y="141428"/>
                    </a:cubicBezTo>
                    <a:cubicBezTo>
                      <a:pt x="162046" y="133588"/>
                      <a:pt x="174279" y="117343"/>
                      <a:pt x="165299" y="112853"/>
                    </a:cubicBezTo>
                    <a:cubicBezTo>
                      <a:pt x="155060" y="107733"/>
                      <a:pt x="147185" y="127254"/>
                      <a:pt x="136724" y="131903"/>
                    </a:cubicBezTo>
                    <a:cubicBezTo>
                      <a:pt x="118374" y="140058"/>
                      <a:pt x="79574" y="150953"/>
                      <a:pt x="79574" y="150953"/>
                    </a:cubicBezTo>
                    <a:cubicBezTo>
                      <a:pt x="70049" y="147778"/>
                      <a:pt x="59979" y="145918"/>
                      <a:pt x="50999" y="141428"/>
                    </a:cubicBezTo>
                    <a:cubicBezTo>
                      <a:pt x="35" y="115946"/>
                      <a:pt x="17309" y="109855"/>
                      <a:pt x="31949" y="36653"/>
                    </a:cubicBezTo>
                    <a:cubicBezTo>
                      <a:pt x="32830" y="32250"/>
                      <a:pt x="-12501" y="12840"/>
                      <a:pt x="3374" y="8078"/>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7" name="Freeform 146"/>
              <p:cNvSpPr/>
              <p:nvPr/>
            </p:nvSpPr>
            <p:spPr>
              <a:xfrm>
                <a:off x="4988204" y="2218588"/>
                <a:ext cx="298171" cy="324587"/>
              </a:xfrm>
              <a:custGeom>
                <a:avLst/>
                <a:gdLst>
                  <a:gd name="connsiteX0" fmla="*/ 145771 w 298171"/>
                  <a:gd name="connsiteY0" fmla="*/ 10262 h 324587"/>
                  <a:gd name="connsiteX1" fmla="*/ 269596 w 298171"/>
                  <a:gd name="connsiteY1" fmla="*/ 10262 h 324587"/>
                  <a:gd name="connsiteX2" fmla="*/ 298171 w 298171"/>
                  <a:gd name="connsiteY2" fmla="*/ 29312 h 324587"/>
                  <a:gd name="connsiteX3" fmla="*/ 288646 w 298171"/>
                  <a:gd name="connsiteY3" fmla="*/ 86462 h 324587"/>
                  <a:gd name="connsiteX4" fmla="*/ 260071 w 298171"/>
                  <a:gd name="connsiteY4" fmla="*/ 95987 h 324587"/>
                  <a:gd name="connsiteX5" fmla="*/ 212446 w 298171"/>
                  <a:gd name="connsiteY5" fmla="*/ 181712 h 324587"/>
                  <a:gd name="connsiteX6" fmla="*/ 183871 w 298171"/>
                  <a:gd name="connsiteY6" fmla="*/ 305537 h 324587"/>
                  <a:gd name="connsiteX7" fmla="*/ 155296 w 298171"/>
                  <a:gd name="connsiteY7" fmla="*/ 324587 h 324587"/>
                  <a:gd name="connsiteX8" fmla="*/ 126721 w 298171"/>
                  <a:gd name="connsiteY8" fmla="*/ 305537 h 324587"/>
                  <a:gd name="connsiteX9" fmla="*/ 98146 w 298171"/>
                  <a:gd name="connsiteY9" fmla="*/ 248387 h 324587"/>
                  <a:gd name="connsiteX10" fmla="*/ 126721 w 298171"/>
                  <a:gd name="connsiteY10" fmla="*/ 153137 h 324587"/>
                  <a:gd name="connsiteX11" fmla="*/ 155296 w 298171"/>
                  <a:gd name="connsiteY11" fmla="*/ 134087 h 324587"/>
                  <a:gd name="connsiteX12" fmla="*/ 183871 w 298171"/>
                  <a:gd name="connsiteY12" fmla="*/ 105512 h 324587"/>
                  <a:gd name="connsiteX13" fmla="*/ 202921 w 298171"/>
                  <a:gd name="connsiteY13" fmla="*/ 76937 h 324587"/>
                  <a:gd name="connsiteX14" fmla="*/ 145771 w 298171"/>
                  <a:gd name="connsiteY14" fmla="*/ 115037 h 324587"/>
                  <a:gd name="connsiteX15" fmla="*/ 12421 w 298171"/>
                  <a:gd name="connsiteY15" fmla="*/ 124562 h 324587"/>
                  <a:gd name="connsiteX16" fmla="*/ 12421 w 298171"/>
                  <a:gd name="connsiteY16" fmla="*/ 48362 h 324587"/>
                  <a:gd name="connsiteX17" fmla="*/ 79096 w 298171"/>
                  <a:gd name="connsiteY17" fmla="*/ 67412 h 324587"/>
                  <a:gd name="connsiteX18" fmla="*/ 145771 w 298171"/>
                  <a:gd name="connsiteY18" fmla="*/ 10262 h 32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171" h="324587">
                    <a:moveTo>
                      <a:pt x="145771" y="10262"/>
                    </a:moveTo>
                    <a:cubicBezTo>
                      <a:pt x="177521" y="737"/>
                      <a:pt x="206164" y="-7038"/>
                      <a:pt x="269596" y="10262"/>
                    </a:cubicBezTo>
                    <a:cubicBezTo>
                      <a:pt x="280640" y="13274"/>
                      <a:pt x="288646" y="22962"/>
                      <a:pt x="298171" y="29312"/>
                    </a:cubicBezTo>
                    <a:cubicBezTo>
                      <a:pt x="294996" y="48362"/>
                      <a:pt x="298228" y="69694"/>
                      <a:pt x="288646" y="86462"/>
                    </a:cubicBezTo>
                    <a:cubicBezTo>
                      <a:pt x="283665" y="95179"/>
                      <a:pt x="267171" y="88887"/>
                      <a:pt x="260071" y="95987"/>
                    </a:cubicBezTo>
                    <a:cubicBezTo>
                      <a:pt x="227319" y="128739"/>
                      <a:pt x="224424" y="145779"/>
                      <a:pt x="212446" y="181712"/>
                    </a:cubicBezTo>
                    <a:cubicBezTo>
                      <a:pt x="207473" y="231445"/>
                      <a:pt x="218579" y="270829"/>
                      <a:pt x="183871" y="305537"/>
                    </a:cubicBezTo>
                    <a:cubicBezTo>
                      <a:pt x="175776" y="313632"/>
                      <a:pt x="164821" y="318237"/>
                      <a:pt x="155296" y="324587"/>
                    </a:cubicBezTo>
                    <a:cubicBezTo>
                      <a:pt x="145771" y="318237"/>
                      <a:pt x="134816" y="313632"/>
                      <a:pt x="126721" y="305537"/>
                    </a:cubicBezTo>
                    <a:cubicBezTo>
                      <a:pt x="108257" y="287073"/>
                      <a:pt x="105893" y="271628"/>
                      <a:pt x="98146" y="248387"/>
                    </a:cubicBezTo>
                    <a:cubicBezTo>
                      <a:pt x="104141" y="206420"/>
                      <a:pt x="97843" y="182015"/>
                      <a:pt x="126721" y="153137"/>
                    </a:cubicBezTo>
                    <a:cubicBezTo>
                      <a:pt x="134816" y="145042"/>
                      <a:pt x="146502" y="141416"/>
                      <a:pt x="155296" y="134087"/>
                    </a:cubicBezTo>
                    <a:cubicBezTo>
                      <a:pt x="165644" y="125463"/>
                      <a:pt x="175247" y="115860"/>
                      <a:pt x="183871" y="105512"/>
                    </a:cubicBezTo>
                    <a:cubicBezTo>
                      <a:pt x="191200" y="96718"/>
                      <a:pt x="214027" y="74161"/>
                      <a:pt x="202921" y="76937"/>
                    </a:cubicBezTo>
                    <a:cubicBezTo>
                      <a:pt x="180709" y="82490"/>
                      <a:pt x="168608" y="113406"/>
                      <a:pt x="145771" y="115037"/>
                    </a:cubicBezTo>
                    <a:lnTo>
                      <a:pt x="12421" y="124562"/>
                    </a:lnTo>
                    <a:cubicBezTo>
                      <a:pt x="5655" y="104264"/>
                      <a:pt x="-11777" y="67720"/>
                      <a:pt x="12421" y="48362"/>
                    </a:cubicBezTo>
                    <a:cubicBezTo>
                      <a:pt x="15939" y="45548"/>
                      <a:pt x="72096" y="65079"/>
                      <a:pt x="79096" y="67412"/>
                    </a:cubicBezTo>
                    <a:cubicBezTo>
                      <a:pt x="143249" y="56720"/>
                      <a:pt x="114021" y="19787"/>
                      <a:pt x="145771" y="10262"/>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8" name="Freeform 147"/>
              <p:cNvSpPr/>
              <p:nvPr/>
            </p:nvSpPr>
            <p:spPr>
              <a:xfrm>
                <a:off x="5501765" y="2219274"/>
                <a:ext cx="194945" cy="172213"/>
              </a:xfrm>
              <a:custGeom>
                <a:avLst/>
                <a:gdLst>
                  <a:gd name="connsiteX0" fmla="*/ 184660 w 194945"/>
                  <a:gd name="connsiteY0" fmla="*/ 123876 h 172213"/>
                  <a:gd name="connsiteX1" fmla="*/ 137035 w 194945"/>
                  <a:gd name="connsiteY1" fmla="*/ 142926 h 172213"/>
                  <a:gd name="connsiteX2" fmla="*/ 89410 w 194945"/>
                  <a:gd name="connsiteY2" fmla="*/ 161976 h 172213"/>
                  <a:gd name="connsiteX3" fmla="*/ 41785 w 194945"/>
                  <a:gd name="connsiteY3" fmla="*/ 85776 h 172213"/>
                  <a:gd name="connsiteX4" fmla="*/ 13210 w 194945"/>
                  <a:gd name="connsiteY4" fmla="*/ 76251 h 172213"/>
                  <a:gd name="connsiteX5" fmla="*/ 13210 w 194945"/>
                  <a:gd name="connsiteY5" fmla="*/ 51 h 172213"/>
                  <a:gd name="connsiteX6" fmla="*/ 175135 w 194945"/>
                  <a:gd name="connsiteY6" fmla="*/ 19101 h 172213"/>
                  <a:gd name="connsiteX7" fmla="*/ 184660 w 194945"/>
                  <a:gd name="connsiteY7" fmla="*/ 76251 h 172213"/>
                  <a:gd name="connsiteX8" fmla="*/ 194185 w 194945"/>
                  <a:gd name="connsiteY8" fmla="*/ 104826 h 172213"/>
                  <a:gd name="connsiteX9" fmla="*/ 184660 w 194945"/>
                  <a:gd name="connsiteY9" fmla="*/ 123876 h 1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945" h="172213">
                    <a:moveTo>
                      <a:pt x="184660" y="123876"/>
                    </a:moveTo>
                    <a:cubicBezTo>
                      <a:pt x="175135" y="130226"/>
                      <a:pt x="150948" y="132988"/>
                      <a:pt x="137035" y="142926"/>
                    </a:cubicBezTo>
                    <a:cubicBezTo>
                      <a:pt x="93951" y="173700"/>
                      <a:pt x="145040" y="180519"/>
                      <a:pt x="89410" y="161976"/>
                    </a:cubicBezTo>
                    <a:cubicBezTo>
                      <a:pt x="72035" y="109852"/>
                      <a:pt x="84049" y="106908"/>
                      <a:pt x="41785" y="85776"/>
                    </a:cubicBezTo>
                    <a:cubicBezTo>
                      <a:pt x="32805" y="81286"/>
                      <a:pt x="22735" y="79426"/>
                      <a:pt x="13210" y="76251"/>
                    </a:cubicBezTo>
                    <a:cubicBezTo>
                      <a:pt x="8210" y="61250"/>
                      <a:pt x="-13835" y="10869"/>
                      <a:pt x="13210" y="51"/>
                    </a:cubicBezTo>
                    <a:cubicBezTo>
                      <a:pt x="16151" y="-1125"/>
                      <a:pt x="166762" y="18054"/>
                      <a:pt x="175135" y="19101"/>
                    </a:cubicBezTo>
                    <a:cubicBezTo>
                      <a:pt x="178310" y="38151"/>
                      <a:pt x="180470" y="57398"/>
                      <a:pt x="184660" y="76251"/>
                    </a:cubicBezTo>
                    <a:cubicBezTo>
                      <a:pt x="186838" y="86052"/>
                      <a:pt x="197914" y="95504"/>
                      <a:pt x="194185" y="104826"/>
                    </a:cubicBezTo>
                    <a:cubicBezTo>
                      <a:pt x="185156" y="127398"/>
                      <a:pt x="194185" y="117526"/>
                      <a:pt x="184660" y="123876"/>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9" name="Freeform 148"/>
              <p:cNvSpPr/>
              <p:nvPr/>
            </p:nvSpPr>
            <p:spPr>
              <a:xfrm>
                <a:off x="4965754" y="1933256"/>
                <a:ext cx="778955" cy="181567"/>
              </a:xfrm>
              <a:custGeom>
                <a:avLst/>
                <a:gdLst>
                  <a:gd name="connsiteX0" fmla="*/ 492071 w 778955"/>
                  <a:gd name="connsiteY0" fmla="*/ 133669 h 181567"/>
                  <a:gd name="connsiteX1" fmla="*/ 577796 w 778955"/>
                  <a:gd name="connsiteY1" fmla="*/ 152719 h 181567"/>
                  <a:gd name="connsiteX2" fmla="*/ 634946 w 778955"/>
                  <a:gd name="connsiteY2" fmla="*/ 171769 h 181567"/>
                  <a:gd name="connsiteX3" fmla="*/ 663521 w 778955"/>
                  <a:gd name="connsiteY3" fmla="*/ 181294 h 181567"/>
                  <a:gd name="connsiteX4" fmla="*/ 730196 w 778955"/>
                  <a:gd name="connsiteY4" fmla="*/ 162244 h 181567"/>
                  <a:gd name="connsiteX5" fmla="*/ 758771 w 778955"/>
                  <a:gd name="connsiteY5" fmla="*/ 143194 h 181567"/>
                  <a:gd name="connsiteX6" fmla="*/ 768296 w 778955"/>
                  <a:gd name="connsiteY6" fmla="*/ 38419 h 181567"/>
                  <a:gd name="connsiteX7" fmla="*/ 739721 w 778955"/>
                  <a:gd name="connsiteY7" fmla="*/ 28894 h 181567"/>
                  <a:gd name="connsiteX8" fmla="*/ 615896 w 778955"/>
                  <a:gd name="connsiteY8" fmla="*/ 38419 h 181567"/>
                  <a:gd name="connsiteX9" fmla="*/ 587321 w 778955"/>
                  <a:gd name="connsiteY9" fmla="*/ 57469 h 181567"/>
                  <a:gd name="connsiteX10" fmla="*/ 501596 w 778955"/>
                  <a:gd name="connsiteY10" fmla="*/ 66994 h 181567"/>
                  <a:gd name="connsiteX11" fmla="*/ 434921 w 778955"/>
                  <a:gd name="connsiteY11" fmla="*/ 86044 h 181567"/>
                  <a:gd name="connsiteX12" fmla="*/ 272996 w 778955"/>
                  <a:gd name="connsiteY12" fmla="*/ 76519 h 181567"/>
                  <a:gd name="connsiteX13" fmla="*/ 244421 w 778955"/>
                  <a:gd name="connsiteY13" fmla="*/ 66994 h 181567"/>
                  <a:gd name="connsiteX14" fmla="*/ 139646 w 778955"/>
                  <a:gd name="connsiteY14" fmla="*/ 47944 h 181567"/>
                  <a:gd name="connsiteX15" fmla="*/ 111071 w 778955"/>
                  <a:gd name="connsiteY15" fmla="*/ 38419 h 181567"/>
                  <a:gd name="connsiteX16" fmla="*/ 25346 w 778955"/>
                  <a:gd name="connsiteY16" fmla="*/ 9844 h 181567"/>
                  <a:gd name="connsiteX17" fmla="*/ 15821 w 778955"/>
                  <a:gd name="connsiteY17" fmla="*/ 95569 h 181567"/>
                  <a:gd name="connsiteX18" fmla="*/ 72971 w 778955"/>
                  <a:gd name="connsiteY18" fmla="*/ 114619 h 181567"/>
                  <a:gd name="connsiteX19" fmla="*/ 130121 w 778955"/>
                  <a:gd name="connsiteY19" fmla="*/ 133669 h 181567"/>
                  <a:gd name="connsiteX20" fmla="*/ 158696 w 778955"/>
                  <a:gd name="connsiteY20" fmla="*/ 143194 h 181567"/>
                  <a:gd name="connsiteX21" fmla="*/ 187271 w 778955"/>
                  <a:gd name="connsiteY21" fmla="*/ 152719 h 181567"/>
                  <a:gd name="connsiteX22" fmla="*/ 206321 w 778955"/>
                  <a:gd name="connsiteY22" fmla="*/ 181294 h 181567"/>
                  <a:gd name="connsiteX23" fmla="*/ 263471 w 778955"/>
                  <a:gd name="connsiteY23" fmla="*/ 162244 h 181567"/>
                  <a:gd name="connsiteX24" fmla="*/ 292046 w 778955"/>
                  <a:gd name="connsiteY24" fmla="*/ 133669 h 1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955" h="181567">
                    <a:moveTo>
                      <a:pt x="492071" y="133669"/>
                    </a:moveTo>
                    <a:cubicBezTo>
                      <a:pt x="519262" y="139107"/>
                      <a:pt x="550893" y="144648"/>
                      <a:pt x="577796" y="152719"/>
                    </a:cubicBezTo>
                    <a:cubicBezTo>
                      <a:pt x="597030" y="158489"/>
                      <a:pt x="615896" y="165419"/>
                      <a:pt x="634946" y="171769"/>
                    </a:cubicBezTo>
                    <a:lnTo>
                      <a:pt x="663521" y="181294"/>
                    </a:lnTo>
                    <a:cubicBezTo>
                      <a:pt x="675728" y="178242"/>
                      <a:pt x="716531" y="169076"/>
                      <a:pt x="730196" y="162244"/>
                    </a:cubicBezTo>
                    <a:cubicBezTo>
                      <a:pt x="740435" y="157124"/>
                      <a:pt x="749246" y="149544"/>
                      <a:pt x="758771" y="143194"/>
                    </a:cubicBezTo>
                    <a:cubicBezTo>
                      <a:pt x="769952" y="109650"/>
                      <a:pt x="792230" y="74321"/>
                      <a:pt x="768296" y="38419"/>
                    </a:cubicBezTo>
                    <a:cubicBezTo>
                      <a:pt x="762727" y="30065"/>
                      <a:pt x="749246" y="32069"/>
                      <a:pt x="739721" y="28894"/>
                    </a:cubicBezTo>
                    <a:cubicBezTo>
                      <a:pt x="698446" y="32069"/>
                      <a:pt x="656584" y="30790"/>
                      <a:pt x="615896" y="38419"/>
                    </a:cubicBezTo>
                    <a:cubicBezTo>
                      <a:pt x="604644" y="40529"/>
                      <a:pt x="598427" y="54693"/>
                      <a:pt x="587321" y="57469"/>
                    </a:cubicBezTo>
                    <a:cubicBezTo>
                      <a:pt x="559429" y="64442"/>
                      <a:pt x="530171" y="63819"/>
                      <a:pt x="501596" y="66994"/>
                    </a:cubicBezTo>
                    <a:cubicBezTo>
                      <a:pt x="488121" y="71486"/>
                      <a:pt x="446881" y="86044"/>
                      <a:pt x="434921" y="86044"/>
                    </a:cubicBezTo>
                    <a:cubicBezTo>
                      <a:pt x="380853" y="86044"/>
                      <a:pt x="326971" y="79694"/>
                      <a:pt x="272996" y="76519"/>
                    </a:cubicBezTo>
                    <a:cubicBezTo>
                      <a:pt x="263471" y="73344"/>
                      <a:pt x="254222" y="69172"/>
                      <a:pt x="244421" y="66994"/>
                    </a:cubicBezTo>
                    <a:cubicBezTo>
                      <a:pt x="167992" y="50010"/>
                      <a:pt x="208983" y="65278"/>
                      <a:pt x="139646" y="47944"/>
                    </a:cubicBezTo>
                    <a:cubicBezTo>
                      <a:pt x="129906" y="45509"/>
                      <a:pt x="120596" y="41594"/>
                      <a:pt x="111071" y="38419"/>
                    </a:cubicBezTo>
                    <a:cubicBezTo>
                      <a:pt x="45567" y="-5250"/>
                      <a:pt x="75641" y="-6921"/>
                      <a:pt x="25346" y="9844"/>
                    </a:cubicBezTo>
                    <a:cubicBezTo>
                      <a:pt x="8010" y="35848"/>
                      <a:pt x="-16550" y="58573"/>
                      <a:pt x="15821" y="95569"/>
                    </a:cubicBezTo>
                    <a:cubicBezTo>
                      <a:pt x="29044" y="110681"/>
                      <a:pt x="53921" y="108269"/>
                      <a:pt x="72971" y="114619"/>
                    </a:cubicBezTo>
                    <a:lnTo>
                      <a:pt x="130121" y="133669"/>
                    </a:lnTo>
                    <a:lnTo>
                      <a:pt x="158696" y="143194"/>
                    </a:lnTo>
                    <a:lnTo>
                      <a:pt x="187271" y="152719"/>
                    </a:lnTo>
                    <a:cubicBezTo>
                      <a:pt x="193621" y="162244"/>
                      <a:pt x="194962" y="179874"/>
                      <a:pt x="206321" y="181294"/>
                    </a:cubicBezTo>
                    <a:cubicBezTo>
                      <a:pt x="226246" y="183785"/>
                      <a:pt x="244421" y="168594"/>
                      <a:pt x="263471" y="162244"/>
                    </a:cubicBezTo>
                    <a:cubicBezTo>
                      <a:pt x="298070" y="150711"/>
                      <a:pt x="292046" y="162759"/>
                      <a:pt x="292046" y="133669"/>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0" name="Freeform 149"/>
              <p:cNvSpPr/>
              <p:nvPr/>
            </p:nvSpPr>
            <p:spPr>
              <a:xfrm>
                <a:off x="5257800" y="2066925"/>
                <a:ext cx="190500" cy="19050"/>
              </a:xfrm>
              <a:custGeom>
                <a:avLst/>
                <a:gdLst>
                  <a:gd name="connsiteX0" fmla="*/ 0 w 190500"/>
                  <a:gd name="connsiteY0" fmla="*/ 9525 h 19050"/>
                  <a:gd name="connsiteX1" fmla="*/ 47625 w 190500"/>
                  <a:gd name="connsiteY1" fmla="*/ 19050 h 19050"/>
                  <a:gd name="connsiteX2" fmla="*/ 76200 w 190500"/>
                  <a:gd name="connsiteY2" fmla="*/ 9525 h 19050"/>
                  <a:gd name="connsiteX3" fmla="*/ 114300 w 190500"/>
                  <a:gd name="connsiteY3" fmla="*/ 0 h 19050"/>
                  <a:gd name="connsiteX4" fmla="*/ 190500 w 19050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
                    <a:moveTo>
                      <a:pt x="0" y="9525"/>
                    </a:moveTo>
                    <a:cubicBezTo>
                      <a:pt x="15875" y="12700"/>
                      <a:pt x="31436" y="19050"/>
                      <a:pt x="47625" y="19050"/>
                    </a:cubicBezTo>
                    <a:cubicBezTo>
                      <a:pt x="57665" y="19050"/>
                      <a:pt x="66546" y="12283"/>
                      <a:pt x="76200" y="9525"/>
                    </a:cubicBezTo>
                    <a:cubicBezTo>
                      <a:pt x="88787" y="5929"/>
                      <a:pt x="101600" y="3175"/>
                      <a:pt x="114300" y="0"/>
                    </a:cubicBezTo>
                    <a:lnTo>
                      <a:pt x="190500" y="95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1" name="Freeform 150"/>
              <p:cNvSpPr/>
              <p:nvPr/>
            </p:nvSpPr>
            <p:spPr>
              <a:xfrm>
                <a:off x="5191125" y="2390775"/>
                <a:ext cx="590648" cy="362182"/>
              </a:xfrm>
              <a:custGeom>
                <a:avLst/>
                <a:gdLst>
                  <a:gd name="connsiteX0" fmla="*/ 590550 w 590648"/>
                  <a:gd name="connsiteY0" fmla="*/ 85725 h 362182"/>
                  <a:gd name="connsiteX1" fmla="*/ 533400 w 590648"/>
                  <a:gd name="connsiteY1" fmla="*/ 152400 h 362182"/>
                  <a:gd name="connsiteX2" fmla="*/ 514350 w 590648"/>
                  <a:gd name="connsiteY2" fmla="*/ 180975 h 362182"/>
                  <a:gd name="connsiteX3" fmla="*/ 428625 w 590648"/>
                  <a:gd name="connsiteY3" fmla="*/ 228600 h 362182"/>
                  <a:gd name="connsiteX4" fmla="*/ 400050 w 590648"/>
                  <a:gd name="connsiteY4" fmla="*/ 247650 h 362182"/>
                  <a:gd name="connsiteX5" fmla="*/ 361950 w 590648"/>
                  <a:gd name="connsiteY5" fmla="*/ 257175 h 362182"/>
                  <a:gd name="connsiteX6" fmla="*/ 266700 w 590648"/>
                  <a:gd name="connsiteY6" fmla="*/ 276225 h 362182"/>
                  <a:gd name="connsiteX7" fmla="*/ 228600 w 590648"/>
                  <a:gd name="connsiteY7" fmla="*/ 190500 h 362182"/>
                  <a:gd name="connsiteX8" fmla="*/ 200025 w 590648"/>
                  <a:gd name="connsiteY8" fmla="*/ 171450 h 362182"/>
                  <a:gd name="connsiteX9" fmla="*/ 180975 w 590648"/>
                  <a:gd name="connsiteY9" fmla="*/ 142875 h 362182"/>
                  <a:gd name="connsiteX10" fmla="*/ 85725 w 590648"/>
                  <a:gd name="connsiteY10" fmla="*/ 142875 h 362182"/>
                  <a:gd name="connsiteX11" fmla="*/ 114300 w 590648"/>
                  <a:gd name="connsiteY11" fmla="*/ 266700 h 362182"/>
                  <a:gd name="connsiteX12" fmla="*/ 123825 w 590648"/>
                  <a:gd name="connsiteY12" fmla="*/ 295275 h 362182"/>
                  <a:gd name="connsiteX13" fmla="*/ 133350 w 590648"/>
                  <a:gd name="connsiteY13" fmla="*/ 333375 h 362182"/>
                  <a:gd name="connsiteX14" fmla="*/ 123825 w 590648"/>
                  <a:gd name="connsiteY14" fmla="*/ 361950 h 362182"/>
                  <a:gd name="connsiteX15" fmla="*/ 66675 w 590648"/>
                  <a:gd name="connsiteY15" fmla="*/ 304800 h 362182"/>
                  <a:gd name="connsiteX16" fmla="*/ 28575 w 590648"/>
                  <a:gd name="connsiteY16" fmla="*/ 247650 h 362182"/>
                  <a:gd name="connsiteX17" fmla="*/ 0 w 590648"/>
                  <a:gd name="connsiteY17" fmla="*/ 142875 h 362182"/>
                  <a:gd name="connsiteX18" fmla="*/ 9525 w 590648"/>
                  <a:gd name="connsiteY18" fmla="*/ 38100 h 362182"/>
                  <a:gd name="connsiteX19" fmla="*/ 38100 w 590648"/>
                  <a:gd name="connsiteY19" fmla="*/ 19050 h 362182"/>
                  <a:gd name="connsiteX20" fmla="*/ 95250 w 590648"/>
                  <a:gd name="connsiteY20" fmla="*/ 0 h 362182"/>
                  <a:gd name="connsiteX21" fmla="*/ 152400 w 590648"/>
                  <a:gd name="connsiteY21" fmla="*/ 28575 h 362182"/>
                  <a:gd name="connsiteX22" fmla="*/ 161925 w 590648"/>
                  <a:gd name="connsiteY22" fmla="*/ 57150 h 362182"/>
                  <a:gd name="connsiteX23" fmla="*/ 219075 w 590648"/>
                  <a:gd name="connsiteY23" fmla="*/ 104775 h 362182"/>
                  <a:gd name="connsiteX24" fmla="*/ 247650 w 590648"/>
                  <a:gd name="connsiteY24" fmla="*/ 133350 h 362182"/>
                  <a:gd name="connsiteX25" fmla="*/ 257175 w 590648"/>
                  <a:gd name="connsiteY25" fmla="*/ 161925 h 362182"/>
                  <a:gd name="connsiteX26" fmla="*/ 323850 w 590648"/>
                  <a:gd name="connsiteY26" fmla="*/ 142875 h 362182"/>
                  <a:gd name="connsiteX27" fmla="*/ 352425 w 590648"/>
                  <a:gd name="connsiteY27" fmla="*/ 123825 h 362182"/>
                  <a:gd name="connsiteX28" fmla="*/ 390525 w 590648"/>
                  <a:gd name="connsiteY28" fmla="*/ 104775 h 362182"/>
                  <a:gd name="connsiteX29" fmla="*/ 419100 w 590648"/>
                  <a:gd name="connsiteY29" fmla="*/ 76200 h 362182"/>
                  <a:gd name="connsiteX30" fmla="*/ 447675 w 590648"/>
                  <a:gd name="connsiteY30" fmla="*/ 57150 h 362182"/>
                  <a:gd name="connsiteX31" fmla="*/ 542925 w 590648"/>
                  <a:gd name="connsiteY31" fmla="*/ 66675 h 362182"/>
                  <a:gd name="connsiteX32" fmla="*/ 590550 w 590648"/>
                  <a:gd name="connsiteY32" fmla="*/ 85725 h 3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648" h="362182">
                    <a:moveTo>
                      <a:pt x="590550" y="85725"/>
                    </a:moveTo>
                    <a:cubicBezTo>
                      <a:pt x="588963" y="100012"/>
                      <a:pt x="599368" y="86432"/>
                      <a:pt x="533400" y="152400"/>
                    </a:cubicBezTo>
                    <a:cubicBezTo>
                      <a:pt x="525305" y="160495"/>
                      <a:pt x="522965" y="173437"/>
                      <a:pt x="514350" y="180975"/>
                    </a:cubicBezTo>
                    <a:cubicBezTo>
                      <a:pt x="474040" y="216246"/>
                      <a:pt x="467872" y="215518"/>
                      <a:pt x="428625" y="228600"/>
                    </a:cubicBezTo>
                    <a:cubicBezTo>
                      <a:pt x="419100" y="234950"/>
                      <a:pt x="410572" y="243141"/>
                      <a:pt x="400050" y="247650"/>
                    </a:cubicBezTo>
                    <a:cubicBezTo>
                      <a:pt x="388018" y="252807"/>
                      <a:pt x="374787" y="254608"/>
                      <a:pt x="361950" y="257175"/>
                    </a:cubicBezTo>
                    <a:cubicBezTo>
                      <a:pt x="245179" y="280529"/>
                      <a:pt x="355197" y="254101"/>
                      <a:pt x="266700" y="276225"/>
                    </a:cubicBezTo>
                    <a:cubicBezTo>
                      <a:pt x="236511" y="230942"/>
                      <a:pt x="251270" y="258510"/>
                      <a:pt x="228600" y="190500"/>
                    </a:cubicBezTo>
                    <a:cubicBezTo>
                      <a:pt x="224980" y="179640"/>
                      <a:pt x="209550" y="177800"/>
                      <a:pt x="200025" y="171450"/>
                    </a:cubicBezTo>
                    <a:cubicBezTo>
                      <a:pt x="193675" y="161925"/>
                      <a:pt x="189914" y="150026"/>
                      <a:pt x="180975" y="142875"/>
                    </a:cubicBezTo>
                    <a:cubicBezTo>
                      <a:pt x="155786" y="122724"/>
                      <a:pt x="107142" y="139815"/>
                      <a:pt x="85725" y="142875"/>
                    </a:cubicBezTo>
                    <a:cubicBezTo>
                      <a:pt x="122934" y="254502"/>
                      <a:pt x="89570" y="143052"/>
                      <a:pt x="114300" y="266700"/>
                    </a:cubicBezTo>
                    <a:cubicBezTo>
                      <a:pt x="116269" y="276545"/>
                      <a:pt x="121067" y="285621"/>
                      <a:pt x="123825" y="295275"/>
                    </a:cubicBezTo>
                    <a:cubicBezTo>
                      <a:pt x="127421" y="307862"/>
                      <a:pt x="130175" y="320675"/>
                      <a:pt x="133350" y="333375"/>
                    </a:cubicBezTo>
                    <a:cubicBezTo>
                      <a:pt x="130175" y="342900"/>
                      <a:pt x="133565" y="359515"/>
                      <a:pt x="123825" y="361950"/>
                    </a:cubicBezTo>
                    <a:cubicBezTo>
                      <a:pt x="106309" y="366329"/>
                      <a:pt x="68465" y="307357"/>
                      <a:pt x="66675" y="304800"/>
                    </a:cubicBezTo>
                    <a:cubicBezTo>
                      <a:pt x="53545" y="286043"/>
                      <a:pt x="35815" y="269370"/>
                      <a:pt x="28575" y="247650"/>
                    </a:cubicBezTo>
                    <a:cubicBezTo>
                      <a:pt x="4405" y="175141"/>
                      <a:pt x="13463" y="210191"/>
                      <a:pt x="0" y="142875"/>
                    </a:cubicBezTo>
                    <a:cubicBezTo>
                      <a:pt x="3175" y="107950"/>
                      <a:pt x="-788" y="71618"/>
                      <a:pt x="9525" y="38100"/>
                    </a:cubicBezTo>
                    <a:cubicBezTo>
                      <a:pt x="12892" y="27159"/>
                      <a:pt x="27639" y="23699"/>
                      <a:pt x="38100" y="19050"/>
                    </a:cubicBezTo>
                    <a:cubicBezTo>
                      <a:pt x="56450" y="10895"/>
                      <a:pt x="95250" y="0"/>
                      <a:pt x="95250" y="0"/>
                    </a:cubicBezTo>
                    <a:cubicBezTo>
                      <a:pt x="114074" y="6275"/>
                      <a:pt x="138971" y="11789"/>
                      <a:pt x="152400" y="28575"/>
                    </a:cubicBezTo>
                    <a:cubicBezTo>
                      <a:pt x="158672" y="36415"/>
                      <a:pt x="156356" y="48796"/>
                      <a:pt x="161925" y="57150"/>
                    </a:cubicBezTo>
                    <a:cubicBezTo>
                      <a:pt x="182796" y="88456"/>
                      <a:pt x="192719" y="82811"/>
                      <a:pt x="219075" y="104775"/>
                    </a:cubicBezTo>
                    <a:cubicBezTo>
                      <a:pt x="229423" y="113399"/>
                      <a:pt x="238125" y="123825"/>
                      <a:pt x="247650" y="133350"/>
                    </a:cubicBezTo>
                    <a:cubicBezTo>
                      <a:pt x="250825" y="142875"/>
                      <a:pt x="247853" y="158196"/>
                      <a:pt x="257175" y="161925"/>
                    </a:cubicBezTo>
                    <a:cubicBezTo>
                      <a:pt x="262611" y="164100"/>
                      <a:pt x="315378" y="145699"/>
                      <a:pt x="323850" y="142875"/>
                    </a:cubicBezTo>
                    <a:cubicBezTo>
                      <a:pt x="333375" y="136525"/>
                      <a:pt x="342486" y="129505"/>
                      <a:pt x="352425" y="123825"/>
                    </a:cubicBezTo>
                    <a:cubicBezTo>
                      <a:pt x="364753" y="116780"/>
                      <a:pt x="378971" y="113028"/>
                      <a:pt x="390525" y="104775"/>
                    </a:cubicBezTo>
                    <a:cubicBezTo>
                      <a:pt x="401486" y="96945"/>
                      <a:pt x="408752" y="84824"/>
                      <a:pt x="419100" y="76200"/>
                    </a:cubicBezTo>
                    <a:cubicBezTo>
                      <a:pt x="427894" y="68871"/>
                      <a:pt x="438150" y="63500"/>
                      <a:pt x="447675" y="57150"/>
                    </a:cubicBezTo>
                    <a:cubicBezTo>
                      <a:pt x="479425" y="60325"/>
                      <a:pt x="511388" y="61823"/>
                      <a:pt x="542925" y="66675"/>
                    </a:cubicBezTo>
                    <a:cubicBezTo>
                      <a:pt x="574512" y="71535"/>
                      <a:pt x="592137" y="71438"/>
                      <a:pt x="590550" y="85725"/>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sp>
        <p:nvSpPr>
          <p:cNvPr id="153" name="TextBox 152"/>
          <p:cNvSpPr txBox="1"/>
          <p:nvPr/>
        </p:nvSpPr>
        <p:spPr>
          <a:xfrm>
            <a:off x="709808" y="303760"/>
            <a:ext cx="1804084" cy="523220"/>
          </a:xfrm>
          <a:prstGeom prst="rect">
            <a:avLst/>
          </a:prstGeom>
          <a:noFill/>
        </p:spPr>
        <p:txBody>
          <a:bodyPr wrap="none" rtlCol="0">
            <a:spAutoFit/>
          </a:bodyPr>
          <a:lstStyle/>
          <a:p>
            <a:r>
              <a:rPr lang="en-US" sz="2800" dirty="0" smtClean="0"/>
              <a:t>Absorption</a:t>
            </a:r>
            <a:endParaRPr lang="en-US" sz="2800" dirty="0"/>
          </a:p>
        </p:txBody>
      </p:sp>
      <p:sp>
        <p:nvSpPr>
          <p:cNvPr id="154" name="TextBox 153"/>
          <p:cNvSpPr txBox="1"/>
          <p:nvPr/>
        </p:nvSpPr>
        <p:spPr>
          <a:xfrm>
            <a:off x="743106" y="998938"/>
            <a:ext cx="6142532" cy="923330"/>
          </a:xfrm>
          <a:prstGeom prst="rect">
            <a:avLst/>
          </a:prstGeom>
          <a:noFill/>
        </p:spPr>
        <p:txBody>
          <a:bodyPr wrap="square" rtlCol="0">
            <a:spAutoFit/>
          </a:bodyPr>
          <a:lstStyle/>
          <a:p>
            <a:pPr marL="285750" indent="-285750">
              <a:buFont typeface="Arial" charset="0"/>
              <a:buChar char="•"/>
            </a:pPr>
            <a:r>
              <a:rPr lang="en-US" dirty="0" smtClean="0"/>
              <a:t>Absorption occurs mainly in the small intestine</a:t>
            </a:r>
          </a:p>
          <a:p>
            <a:pPr marL="285750" indent="-285750">
              <a:buFont typeface="Arial" charset="0"/>
              <a:buChar char="•"/>
            </a:pPr>
            <a:r>
              <a:rPr lang="en-US" dirty="0" smtClean="0"/>
              <a:t>Before a drug can be absorbed it must dissolve. This is often called Liberation.</a:t>
            </a:r>
            <a:endParaRPr lang="en-US" dirty="0"/>
          </a:p>
        </p:txBody>
      </p:sp>
      <p:grpSp>
        <p:nvGrpSpPr>
          <p:cNvPr id="155" name="Group 154"/>
          <p:cNvGrpSpPr/>
          <p:nvPr/>
        </p:nvGrpSpPr>
        <p:grpSpPr>
          <a:xfrm rot="2709884">
            <a:off x="5902457" y="3855132"/>
            <a:ext cx="705021" cy="726182"/>
            <a:chOff x="5475208" y="882920"/>
            <a:chExt cx="705021" cy="726182"/>
          </a:xfrm>
        </p:grpSpPr>
        <p:sp>
          <p:nvSpPr>
            <p:cNvPr id="156" name="Oval 155"/>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6789594" y="3705860"/>
            <a:ext cx="705021" cy="726182"/>
            <a:chOff x="6722647" y="819941"/>
            <a:chExt cx="705021" cy="726182"/>
          </a:xfrm>
        </p:grpSpPr>
        <p:sp>
          <p:nvSpPr>
            <p:cNvPr id="161" name="Oval 160"/>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5" name="Group 164"/>
          <p:cNvGrpSpPr/>
          <p:nvPr/>
        </p:nvGrpSpPr>
        <p:grpSpPr>
          <a:xfrm rot="19686778">
            <a:off x="6114852" y="4474686"/>
            <a:ext cx="705021" cy="726182"/>
            <a:chOff x="6047905" y="1588767"/>
            <a:chExt cx="705021" cy="726182"/>
          </a:xfrm>
        </p:grpSpPr>
        <p:sp>
          <p:nvSpPr>
            <p:cNvPr id="166" name="Oval 165"/>
            <p:cNvSpPr>
              <a:spLocks noChangeAspect="1"/>
            </p:cNvSpPr>
            <p:nvPr/>
          </p:nvSpPr>
          <p:spPr>
            <a:xfrm rot="4948585">
              <a:off x="6136631" y="176897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a:spLocks noChangeAspect="1"/>
            </p:cNvSpPr>
            <p:nvPr/>
          </p:nvSpPr>
          <p:spPr>
            <a:xfrm rot="2375003">
              <a:off x="6047905" y="1588767"/>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p:cNvSpPr>
              <a:spLocks noChangeAspect="1"/>
            </p:cNvSpPr>
            <p:nvPr/>
          </p:nvSpPr>
          <p:spPr>
            <a:xfrm rot="2375003">
              <a:off x="6490425" y="1741317"/>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a:spLocks noChangeAspect="1"/>
            </p:cNvSpPr>
            <p:nvPr/>
          </p:nvSpPr>
          <p:spPr>
            <a:xfrm rot="2375003">
              <a:off x="6105084" y="2052448"/>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p:cNvGrpSpPr/>
          <p:nvPr/>
        </p:nvGrpSpPr>
        <p:grpSpPr>
          <a:xfrm rot="3679607">
            <a:off x="6983850" y="4748661"/>
            <a:ext cx="705021" cy="726182"/>
            <a:chOff x="6722647" y="819941"/>
            <a:chExt cx="705021" cy="726182"/>
          </a:xfrm>
        </p:grpSpPr>
        <p:sp>
          <p:nvSpPr>
            <p:cNvPr id="171" name="Oval 170"/>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rot="19957854">
            <a:off x="7627976" y="3965951"/>
            <a:ext cx="705021" cy="726182"/>
            <a:chOff x="6722647" y="819941"/>
            <a:chExt cx="705021" cy="726182"/>
          </a:xfrm>
        </p:grpSpPr>
        <p:sp>
          <p:nvSpPr>
            <p:cNvPr id="176" name="Oval 175"/>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p:cNvGrpSpPr/>
          <p:nvPr/>
        </p:nvGrpSpPr>
        <p:grpSpPr>
          <a:xfrm rot="12980722">
            <a:off x="7659512" y="4723202"/>
            <a:ext cx="705021" cy="726182"/>
            <a:chOff x="6722647" y="819941"/>
            <a:chExt cx="705021" cy="726182"/>
          </a:xfrm>
        </p:grpSpPr>
        <p:sp>
          <p:nvSpPr>
            <p:cNvPr id="181" name="Oval 180"/>
            <p:cNvSpPr>
              <a:spLocks noChangeAspect="1"/>
            </p:cNvSpPr>
            <p:nvPr/>
          </p:nvSpPr>
          <p:spPr>
            <a:xfrm>
              <a:off x="6811373" y="100015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a:spLocks noChangeAspect="1"/>
            </p:cNvSpPr>
            <p:nvPr/>
          </p:nvSpPr>
          <p:spPr>
            <a:xfrm rot="19026418">
              <a:off x="6722647" y="81994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Oval 182"/>
            <p:cNvSpPr>
              <a:spLocks noChangeAspect="1"/>
            </p:cNvSpPr>
            <p:nvPr/>
          </p:nvSpPr>
          <p:spPr>
            <a:xfrm rot="19026418">
              <a:off x="7165167" y="97249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a:spLocks noChangeAspect="1"/>
            </p:cNvSpPr>
            <p:nvPr/>
          </p:nvSpPr>
          <p:spPr>
            <a:xfrm rot="19026418">
              <a:off x="6779826" y="1283622"/>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Right Arrow 184"/>
          <p:cNvSpPr/>
          <p:nvPr/>
        </p:nvSpPr>
        <p:spPr>
          <a:xfrm>
            <a:off x="4319337" y="3651619"/>
            <a:ext cx="1058779" cy="63272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p:cNvSpPr txBox="1"/>
          <p:nvPr/>
        </p:nvSpPr>
        <p:spPr>
          <a:xfrm>
            <a:off x="743106" y="5438732"/>
            <a:ext cx="6142532" cy="646331"/>
          </a:xfrm>
          <a:prstGeom prst="rect">
            <a:avLst/>
          </a:prstGeom>
          <a:noFill/>
        </p:spPr>
        <p:txBody>
          <a:bodyPr wrap="square" rtlCol="0">
            <a:spAutoFit/>
          </a:bodyPr>
          <a:lstStyle/>
          <a:p>
            <a:pPr marL="285750" indent="-285750">
              <a:buFont typeface="Arial" charset="0"/>
              <a:buChar char="•"/>
            </a:pPr>
            <a:r>
              <a:rPr lang="en-US" dirty="0" smtClean="0"/>
              <a:t>The critical molecule property to achieve sufficient liberation is aqueous solubility at the pH of the small intestine (~8)</a:t>
            </a:r>
            <a:endParaRPr lang="en-US" dirty="0"/>
          </a:p>
        </p:txBody>
      </p:sp>
    </p:spTree>
    <p:extLst>
      <p:ext uri="{BB962C8B-B14F-4D97-AF65-F5344CB8AC3E}">
        <p14:creationId xmlns:p14="http://schemas.microsoft.com/office/powerpoint/2010/main" val="278788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13</a:t>
            </a:fld>
            <a:endParaRPr lang="en-US"/>
          </a:p>
        </p:txBody>
      </p:sp>
      <p:sp>
        <p:nvSpPr>
          <p:cNvPr id="5" name="TextBox 4"/>
          <p:cNvSpPr txBox="1"/>
          <p:nvPr/>
        </p:nvSpPr>
        <p:spPr>
          <a:xfrm>
            <a:off x="1030706" y="505326"/>
            <a:ext cx="1804084" cy="523220"/>
          </a:xfrm>
          <a:prstGeom prst="rect">
            <a:avLst/>
          </a:prstGeom>
          <a:noFill/>
        </p:spPr>
        <p:txBody>
          <a:bodyPr wrap="none" rtlCol="0">
            <a:spAutoFit/>
          </a:bodyPr>
          <a:lstStyle/>
          <a:p>
            <a:r>
              <a:rPr lang="en-US" sz="2800" dirty="0" smtClean="0"/>
              <a:t>Absorption</a:t>
            </a:r>
            <a:endParaRPr lang="en-US" sz="2800" dirty="0"/>
          </a:p>
        </p:txBody>
      </p:sp>
      <p:sp>
        <p:nvSpPr>
          <p:cNvPr id="6" name="TextBox 5"/>
          <p:cNvSpPr txBox="1"/>
          <p:nvPr/>
        </p:nvSpPr>
        <p:spPr>
          <a:xfrm>
            <a:off x="1030706" y="1455821"/>
            <a:ext cx="10567736" cy="2677656"/>
          </a:xfrm>
          <a:prstGeom prst="rect">
            <a:avLst/>
          </a:prstGeom>
          <a:noFill/>
        </p:spPr>
        <p:txBody>
          <a:bodyPr wrap="square" rtlCol="0">
            <a:spAutoFit/>
          </a:bodyPr>
          <a:lstStyle/>
          <a:p>
            <a:pPr marL="285750" indent="-285750">
              <a:buFont typeface="Arial" charset="0"/>
              <a:buChar char="•"/>
            </a:pPr>
            <a:r>
              <a:rPr lang="en-US" sz="2400" dirty="0" smtClean="0"/>
              <a:t>How well an organic molecule dissolves in water is determined by the free energy of solvation </a:t>
            </a:r>
            <a:r>
              <a:rPr lang="en-US" sz="2400" dirty="0" err="1" smtClean="0"/>
              <a:t>ΔG</a:t>
            </a:r>
            <a:r>
              <a:rPr lang="en-US" sz="2400" baseline="-25000" dirty="0" err="1" smtClean="0"/>
              <a:t>solv</a:t>
            </a:r>
            <a:endParaRPr lang="en-US" sz="2400" baseline="-25000" dirty="0" smtClean="0"/>
          </a:p>
          <a:p>
            <a:pPr marL="285750" indent="-285750">
              <a:buFont typeface="Arial" charset="0"/>
              <a:buChar char="•"/>
            </a:pPr>
            <a:r>
              <a:rPr lang="en-US" sz="2400" dirty="0" smtClean="0"/>
              <a:t>The question is basically how much is the solid (crystalline/amorphous) state preferred over the individual molecules being solvated by water molecules.</a:t>
            </a:r>
          </a:p>
          <a:p>
            <a:pPr marL="285750" indent="-285750">
              <a:buFont typeface="Arial" charset="0"/>
              <a:buChar char="•"/>
            </a:pPr>
            <a:r>
              <a:rPr lang="en-US" sz="2400" dirty="0" smtClean="0"/>
              <a:t>Poor solubility can have two reasons:</a:t>
            </a:r>
          </a:p>
          <a:p>
            <a:pPr marL="742950" lvl="1" indent="-285750">
              <a:buFont typeface="Arial" charset="0"/>
              <a:buChar char="•"/>
            </a:pPr>
            <a:r>
              <a:rPr lang="en-US" sz="2400" dirty="0" smtClean="0"/>
              <a:t>High lipophilicity (high </a:t>
            </a:r>
            <a:r>
              <a:rPr lang="en-US" sz="2400" dirty="0" err="1" smtClean="0"/>
              <a:t>logP</a:t>
            </a:r>
            <a:r>
              <a:rPr lang="en-US" sz="2400" dirty="0" smtClean="0"/>
              <a:t>)</a:t>
            </a:r>
          </a:p>
          <a:p>
            <a:pPr marL="742950" lvl="1" indent="-285750">
              <a:buFont typeface="Arial" charset="0"/>
              <a:buChar char="•"/>
            </a:pPr>
            <a:r>
              <a:rPr lang="en-US" sz="2400" dirty="0" smtClean="0"/>
              <a:t>Strong self-interactions</a:t>
            </a:r>
            <a:endParaRPr lang="en-US" sz="2400" dirty="0"/>
          </a:p>
        </p:txBody>
      </p:sp>
      <p:pic>
        <p:nvPicPr>
          <p:cNvPr id="7" name="Picture 6"/>
          <p:cNvPicPr>
            <a:picLocks noChangeAspect="1"/>
          </p:cNvPicPr>
          <p:nvPr/>
        </p:nvPicPr>
        <p:blipFill>
          <a:blip r:embed="rId2"/>
          <a:stretch>
            <a:fillRect/>
          </a:stretch>
        </p:blipFill>
        <p:spPr>
          <a:xfrm>
            <a:off x="7434680" y="4133477"/>
            <a:ext cx="1437439" cy="1316392"/>
          </a:xfrm>
          <a:prstGeom prst="rect">
            <a:avLst/>
          </a:prstGeom>
        </p:spPr>
      </p:pic>
      <p:sp>
        <p:nvSpPr>
          <p:cNvPr id="8" name="TextBox 7"/>
          <p:cNvSpPr txBox="1"/>
          <p:nvPr/>
        </p:nvSpPr>
        <p:spPr>
          <a:xfrm>
            <a:off x="9281193" y="4468507"/>
            <a:ext cx="1491177" cy="646331"/>
          </a:xfrm>
          <a:prstGeom prst="rect">
            <a:avLst/>
          </a:prstGeom>
          <a:noFill/>
        </p:spPr>
        <p:txBody>
          <a:bodyPr wrap="none" rtlCol="0">
            <a:spAutoFit/>
          </a:bodyPr>
          <a:lstStyle/>
          <a:p>
            <a:r>
              <a:rPr lang="en-US" dirty="0" err="1" smtClean="0"/>
              <a:t>clogP</a:t>
            </a:r>
            <a:r>
              <a:rPr lang="en-US" dirty="0" smtClean="0"/>
              <a:t> = -0.7</a:t>
            </a:r>
          </a:p>
          <a:p>
            <a:r>
              <a:rPr lang="en-US" dirty="0" smtClean="0"/>
              <a:t>Sol = 69μg/ml</a:t>
            </a:r>
            <a:endParaRPr lang="en-US" dirty="0"/>
          </a:p>
        </p:txBody>
      </p:sp>
      <p:pic>
        <p:nvPicPr>
          <p:cNvPr id="9" name="Picture 8"/>
          <p:cNvPicPr>
            <a:picLocks noChangeAspect="1"/>
          </p:cNvPicPr>
          <p:nvPr/>
        </p:nvPicPr>
        <p:blipFill>
          <a:blip r:embed="rId3"/>
          <a:stretch>
            <a:fillRect/>
          </a:stretch>
        </p:blipFill>
        <p:spPr>
          <a:xfrm>
            <a:off x="2808538" y="4468507"/>
            <a:ext cx="1359232" cy="847314"/>
          </a:xfrm>
          <a:prstGeom prst="rect">
            <a:avLst/>
          </a:prstGeom>
        </p:spPr>
      </p:pic>
      <p:sp>
        <p:nvSpPr>
          <p:cNvPr id="10" name="TextBox 9"/>
          <p:cNvSpPr txBox="1"/>
          <p:nvPr/>
        </p:nvSpPr>
        <p:spPr>
          <a:xfrm>
            <a:off x="4310047" y="4568998"/>
            <a:ext cx="1491177" cy="646331"/>
          </a:xfrm>
          <a:prstGeom prst="rect">
            <a:avLst/>
          </a:prstGeom>
          <a:noFill/>
        </p:spPr>
        <p:txBody>
          <a:bodyPr wrap="none" rtlCol="0">
            <a:spAutoFit/>
          </a:bodyPr>
          <a:lstStyle/>
          <a:p>
            <a:r>
              <a:rPr lang="en-US" dirty="0" err="1" smtClean="0"/>
              <a:t>clogP</a:t>
            </a:r>
            <a:r>
              <a:rPr lang="en-US" dirty="0" smtClean="0"/>
              <a:t> = 3.3</a:t>
            </a:r>
          </a:p>
          <a:p>
            <a:r>
              <a:rPr lang="en-US" dirty="0" smtClean="0"/>
              <a:t>Sol = 31μg/ml</a:t>
            </a:r>
            <a:endParaRPr lang="en-US" dirty="0"/>
          </a:p>
        </p:txBody>
      </p:sp>
      <p:sp>
        <p:nvSpPr>
          <p:cNvPr id="11" name="TextBox 10"/>
          <p:cNvSpPr txBox="1"/>
          <p:nvPr/>
        </p:nvSpPr>
        <p:spPr>
          <a:xfrm>
            <a:off x="2657377" y="5449869"/>
            <a:ext cx="1280222" cy="369332"/>
          </a:xfrm>
          <a:prstGeom prst="rect">
            <a:avLst/>
          </a:prstGeom>
          <a:noFill/>
        </p:spPr>
        <p:txBody>
          <a:bodyPr wrap="none" rtlCol="0">
            <a:spAutoFit/>
          </a:bodyPr>
          <a:lstStyle/>
          <a:p>
            <a:r>
              <a:rPr lang="en-US" smtClean="0"/>
              <a:t>Napthalene</a:t>
            </a:r>
            <a:endParaRPr lang="en-US" dirty="0"/>
          </a:p>
        </p:txBody>
      </p:sp>
      <p:sp>
        <p:nvSpPr>
          <p:cNvPr id="12" name="TextBox 11"/>
          <p:cNvSpPr txBox="1"/>
          <p:nvPr/>
        </p:nvSpPr>
        <p:spPr>
          <a:xfrm>
            <a:off x="7641303" y="5519564"/>
            <a:ext cx="1024191" cy="369332"/>
          </a:xfrm>
          <a:prstGeom prst="rect">
            <a:avLst/>
          </a:prstGeom>
          <a:noFill/>
        </p:spPr>
        <p:txBody>
          <a:bodyPr wrap="none" rtlCol="0">
            <a:spAutoFit/>
          </a:bodyPr>
          <a:lstStyle/>
          <a:p>
            <a:r>
              <a:rPr lang="en-US" dirty="0" smtClean="0"/>
              <a:t>Xanthine</a:t>
            </a:r>
            <a:endParaRPr lang="en-US" dirty="0"/>
          </a:p>
        </p:txBody>
      </p:sp>
    </p:spTree>
    <p:extLst>
      <p:ext uri="{BB962C8B-B14F-4D97-AF65-F5344CB8AC3E}">
        <p14:creationId xmlns:p14="http://schemas.microsoft.com/office/powerpoint/2010/main" val="12156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14</a:t>
            </a:fld>
            <a:endParaRPr lang="en-US"/>
          </a:p>
        </p:txBody>
      </p:sp>
      <p:grpSp>
        <p:nvGrpSpPr>
          <p:cNvPr id="9" name="Group 8"/>
          <p:cNvGrpSpPr/>
          <p:nvPr/>
        </p:nvGrpSpPr>
        <p:grpSpPr>
          <a:xfrm>
            <a:off x="371187" y="946657"/>
            <a:ext cx="5392462" cy="1343694"/>
            <a:chOff x="-151762" y="295275"/>
            <a:chExt cx="4631642" cy="1154113"/>
          </a:xfrm>
        </p:grpSpPr>
        <p:grpSp>
          <p:nvGrpSpPr>
            <p:cNvPr id="22" name="Group 21"/>
            <p:cNvGrpSpPr/>
            <p:nvPr/>
          </p:nvGrpSpPr>
          <p:grpSpPr>
            <a:xfrm>
              <a:off x="2574146" y="295275"/>
              <a:ext cx="1905734" cy="1146175"/>
              <a:chOff x="192043" y="295275"/>
              <a:chExt cx="1905734" cy="1146175"/>
            </a:xfrm>
          </p:grpSpPr>
          <p:graphicFrame>
            <p:nvGraphicFramePr>
              <p:cNvPr id="27" name="Object 26"/>
              <p:cNvGraphicFramePr>
                <a:graphicFrameLocks noChangeAspect="1"/>
              </p:cNvGraphicFramePr>
              <p:nvPr>
                <p:extLst>
                  <p:ext uri="{D42A27DB-BD31-4B8C-83A1-F6EECF244321}">
                    <p14:modId xmlns:p14="http://schemas.microsoft.com/office/powerpoint/2010/main" val="2064703718"/>
                  </p:ext>
                </p:extLst>
              </p:nvPr>
            </p:nvGraphicFramePr>
            <p:xfrm>
              <a:off x="192043" y="295275"/>
              <a:ext cx="1868487" cy="1146175"/>
            </p:xfrm>
            <a:graphic>
              <a:graphicData uri="http://schemas.openxmlformats.org/presentationml/2006/ole">
                <mc:AlternateContent xmlns:mc="http://schemas.openxmlformats.org/markup-compatibility/2006">
                  <mc:Choice xmlns:v="urn:schemas-microsoft-com:vml" Requires="v">
                    <p:oleObj spid="_x0000_s3507" r:id="rId3" imgW="1868760" imgH="1146960" progId="">
                      <p:embed/>
                    </p:oleObj>
                  </mc:Choice>
                  <mc:Fallback>
                    <p:oleObj r:id="rId3" imgW="1868760" imgH="1146960" progId="">
                      <p:embed/>
                      <p:pic>
                        <p:nvPicPr>
                          <p:cNvPr id="0" name=""/>
                          <p:cNvPicPr/>
                          <p:nvPr/>
                        </p:nvPicPr>
                        <p:blipFill>
                          <a:blip r:embed="rId4"/>
                          <a:stretch>
                            <a:fillRect/>
                          </a:stretch>
                        </p:blipFill>
                        <p:spPr>
                          <a:xfrm>
                            <a:off x="192043" y="295275"/>
                            <a:ext cx="1868487" cy="1146175"/>
                          </a:xfrm>
                          <a:prstGeom prst="rect">
                            <a:avLst/>
                          </a:prstGeom>
                        </p:spPr>
                      </p:pic>
                    </p:oleObj>
                  </mc:Fallback>
                </mc:AlternateContent>
              </a:graphicData>
            </a:graphic>
          </p:graphicFrame>
          <p:sp>
            <p:nvSpPr>
              <p:cNvPr id="28" name="Rectangle 27"/>
              <p:cNvSpPr/>
              <p:nvPr/>
            </p:nvSpPr>
            <p:spPr>
              <a:xfrm>
                <a:off x="1259577" y="904875"/>
                <a:ext cx="838200"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(2)</a:t>
                </a:r>
                <a:endParaRPr lang="da-DK" sz="1200" dirty="0">
                  <a:latin typeface="Times New Roman" panose="02020603050405020304" pitchFamily="18" charset="0"/>
                  <a:cs typeface="Times New Roman" panose="02020603050405020304" pitchFamily="18" charset="0"/>
                </a:endParaRPr>
              </a:p>
              <a:p>
                <a:pPr algn="ctr"/>
                <a:r>
                  <a:rPr lang="da-DK" sz="1200" dirty="0">
                    <a:latin typeface="Times New Roman" panose="02020603050405020304" pitchFamily="18" charset="0"/>
                    <a:cs typeface="Times New Roman" panose="02020603050405020304" pitchFamily="18" charset="0"/>
                  </a:rPr>
                  <a:t>18 ug/mL</a:t>
                </a:r>
                <a:endParaRPr lang="en-US" sz="1200" dirty="0">
                  <a:latin typeface="Times New Roman" panose="02020603050405020304" pitchFamily="18" charset="0"/>
                  <a:cs typeface="Times New Roman" panose="02020603050405020304" pitchFamily="18" charset="0"/>
                </a:endParaRPr>
              </a:p>
            </p:txBody>
          </p:sp>
          <p:sp>
            <p:nvSpPr>
              <p:cNvPr id="29" name="Oval 28"/>
              <p:cNvSpPr/>
              <p:nvPr/>
            </p:nvSpPr>
            <p:spPr bwMode="auto">
              <a:xfrm rot="20284451">
                <a:off x="648135" y="510090"/>
                <a:ext cx="619513" cy="338571"/>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nvGrpSpPr>
            <p:cNvPr id="23" name="Group 22"/>
            <p:cNvGrpSpPr/>
            <p:nvPr/>
          </p:nvGrpSpPr>
          <p:grpSpPr>
            <a:xfrm>
              <a:off x="-151762" y="295275"/>
              <a:ext cx="2191411" cy="1154113"/>
              <a:chOff x="1802739" y="372119"/>
              <a:chExt cx="2191411" cy="1154113"/>
            </a:xfrm>
          </p:grpSpPr>
          <p:graphicFrame>
            <p:nvGraphicFramePr>
              <p:cNvPr id="24" name="Object 23"/>
              <p:cNvGraphicFramePr>
                <a:graphicFrameLocks noChangeAspect="1"/>
              </p:cNvGraphicFramePr>
              <p:nvPr>
                <p:extLst>
                  <p:ext uri="{D42A27DB-BD31-4B8C-83A1-F6EECF244321}">
                    <p14:modId xmlns:p14="http://schemas.microsoft.com/office/powerpoint/2010/main" val="287136553"/>
                  </p:ext>
                </p:extLst>
              </p:nvPr>
            </p:nvGraphicFramePr>
            <p:xfrm>
              <a:off x="2057400" y="372119"/>
              <a:ext cx="1936750" cy="1154113"/>
            </p:xfrm>
            <a:graphic>
              <a:graphicData uri="http://schemas.openxmlformats.org/presentationml/2006/ole">
                <mc:AlternateContent xmlns:mc="http://schemas.openxmlformats.org/markup-compatibility/2006">
                  <mc:Choice xmlns:v="urn:schemas-microsoft-com:vml" Requires="v">
                    <p:oleObj spid="_x0000_s3508" r:id="rId5" imgW="1936800" imgH="1154520" progId="">
                      <p:embed/>
                    </p:oleObj>
                  </mc:Choice>
                  <mc:Fallback>
                    <p:oleObj r:id="rId5" imgW="1936800" imgH="1154520" progId="">
                      <p:embed/>
                      <p:pic>
                        <p:nvPicPr>
                          <p:cNvPr id="0" name=""/>
                          <p:cNvPicPr/>
                          <p:nvPr/>
                        </p:nvPicPr>
                        <p:blipFill>
                          <a:blip r:embed="rId6"/>
                          <a:stretch>
                            <a:fillRect/>
                          </a:stretch>
                        </p:blipFill>
                        <p:spPr>
                          <a:xfrm>
                            <a:off x="2057400" y="372119"/>
                            <a:ext cx="1936750" cy="1154113"/>
                          </a:xfrm>
                          <a:prstGeom prst="rect">
                            <a:avLst/>
                          </a:prstGeom>
                        </p:spPr>
                      </p:pic>
                    </p:oleObj>
                  </mc:Fallback>
                </mc:AlternateContent>
              </a:graphicData>
            </a:graphic>
          </p:graphicFrame>
          <p:sp>
            <p:nvSpPr>
              <p:cNvPr id="25" name="Rectangle 24"/>
              <p:cNvSpPr/>
              <p:nvPr/>
            </p:nvSpPr>
            <p:spPr>
              <a:xfrm>
                <a:off x="1802739" y="981719"/>
                <a:ext cx="990600"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(1)</a:t>
                </a:r>
                <a:endParaRPr lang="da-DK" sz="1200" dirty="0">
                  <a:latin typeface="Times New Roman" panose="02020603050405020304" pitchFamily="18" charset="0"/>
                  <a:cs typeface="Times New Roman" panose="02020603050405020304" pitchFamily="18" charset="0"/>
                </a:endParaRPr>
              </a:p>
              <a:p>
                <a:pPr algn="ctr"/>
                <a:r>
                  <a:rPr lang="da-DK" sz="1200" dirty="0">
                    <a:latin typeface="Times New Roman" panose="02020603050405020304" pitchFamily="18" charset="0"/>
                    <a:cs typeface="Times New Roman" panose="02020603050405020304" pitchFamily="18" charset="0"/>
                  </a:rPr>
                  <a:t>100 ug/mL</a:t>
                </a:r>
                <a:endParaRPr lang="en-US" sz="1200" dirty="0">
                  <a:latin typeface="Times New Roman" panose="02020603050405020304" pitchFamily="18" charset="0"/>
                  <a:cs typeface="Times New Roman" panose="02020603050405020304" pitchFamily="18" charset="0"/>
                </a:endParaRPr>
              </a:p>
            </p:txBody>
          </p:sp>
          <p:sp>
            <p:nvSpPr>
              <p:cNvPr id="26" name="Oval 25"/>
              <p:cNvSpPr/>
              <p:nvPr/>
            </p:nvSpPr>
            <p:spPr bwMode="auto">
              <a:xfrm rot="20284451">
                <a:off x="2723827" y="606107"/>
                <a:ext cx="465450" cy="25437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grpSp>
        <p:nvGrpSpPr>
          <p:cNvPr id="10" name="Group 9"/>
          <p:cNvGrpSpPr/>
          <p:nvPr/>
        </p:nvGrpSpPr>
        <p:grpSpPr>
          <a:xfrm>
            <a:off x="495812" y="3412467"/>
            <a:ext cx="5688955" cy="1624329"/>
            <a:chOff x="4479523" y="304800"/>
            <a:chExt cx="4886303" cy="1395153"/>
          </a:xfrm>
        </p:grpSpPr>
        <p:grpSp>
          <p:nvGrpSpPr>
            <p:cNvPr id="11" name="Group 10"/>
            <p:cNvGrpSpPr/>
            <p:nvPr/>
          </p:nvGrpSpPr>
          <p:grpSpPr>
            <a:xfrm>
              <a:off x="4718304" y="304800"/>
              <a:ext cx="4562176" cy="1395153"/>
              <a:chOff x="1127379" y="2819400"/>
              <a:chExt cx="4562176" cy="1395153"/>
            </a:xfrm>
          </p:grpSpPr>
          <p:cxnSp>
            <p:nvCxnSpPr>
              <p:cNvPr id="14" name="Straight Arrow Connector 13"/>
              <p:cNvCxnSpPr/>
              <p:nvPr/>
            </p:nvCxnSpPr>
            <p:spPr bwMode="auto">
              <a:xfrm>
                <a:off x="2379652" y="3864553"/>
                <a:ext cx="180826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5" name="TextBox 14"/>
              <p:cNvSpPr txBox="1"/>
              <p:nvPr/>
            </p:nvSpPr>
            <p:spPr>
              <a:xfrm>
                <a:off x="2318124" y="3514553"/>
                <a:ext cx="1765299" cy="700000"/>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Add hydrogen bond acceptor</a:t>
                </a:r>
              </a:p>
            </p:txBody>
          </p:sp>
          <p:grpSp>
            <p:nvGrpSpPr>
              <p:cNvPr id="16" name="Group 15"/>
              <p:cNvGrpSpPr/>
              <p:nvPr/>
            </p:nvGrpSpPr>
            <p:grpSpPr>
              <a:xfrm>
                <a:off x="3725818" y="2819400"/>
                <a:ext cx="1963737" cy="1302547"/>
                <a:chOff x="3725818" y="2833688"/>
                <a:chExt cx="1963737" cy="1302547"/>
              </a:xfrm>
            </p:grpSpPr>
            <p:graphicFrame>
              <p:nvGraphicFramePr>
                <p:cNvPr id="20" name="Object 19"/>
                <p:cNvGraphicFramePr>
                  <a:graphicFrameLocks noChangeAspect="1"/>
                </p:cNvGraphicFramePr>
                <p:nvPr>
                  <p:extLst>
                    <p:ext uri="{D42A27DB-BD31-4B8C-83A1-F6EECF244321}">
                      <p14:modId xmlns:p14="http://schemas.microsoft.com/office/powerpoint/2010/main" val="508291462"/>
                    </p:ext>
                  </p:extLst>
                </p:nvPr>
              </p:nvGraphicFramePr>
              <p:xfrm>
                <a:off x="3725818" y="2833688"/>
                <a:ext cx="1963737" cy="1190625"/>
              </p:xfrm>
              <a:graphic>
                <a:graphicData uri="http://schemas.openxmlformats.org/presentationml/2006/ole">
                  <mc:AlternateContent xmlns:mc="http://schemas.openxmlformats.org/markup-compatibility/2006">
                    <mc:Choice xmlns:v="urn:schemas-microsoft-com:vml" Requires="v">
                      <p:oleObj spid="_x0000_s3509" name="CS ChemDraw Drawing" r:id="rId7" imgW="1964137" imgH="1191240" progId="ChemDraw.Document.6.0">
                        <p:embed/>
                      </p:oleObj>
                    </mc:Choice>
                    <mc:Fallback>
                      <p:oleObj name="CS ChemDraw Drawing" r:id="rId7" imgW="1964137" imgH="1191240" progId="ChemDraw.Document.6.0">
                        <p:embed/>
                        <p:pic>
                          <p:nvPicPr>
                            <p:cNvPr id="0" name=""/>
                            <p:cNvPicPr/>
                            <p:nvPr/>
                          </p:nvPicPr>
                          <p:blipFill>
                            <a:blip r:embed="rId8"/>
                            <a:stretch>
                              <a:fillRect/>
                            </a:stretch>
                          </p:blipFill>
                          <p:spPr>
                            <a:xfrm>
                              <a:off x="3725818" y="2833688"/>
                              <a:ext cx="1963737" cy="1190625"/>
                            </a:xfrm>
                            <a:prstGeom prst="rect">
                              <a:avLst/>
                            </a:prstGeom>
                          </p:spPr>
                        </p:pic>
                      </p:oleObj>
                    </mc:Fallback>
                  </mc:AlternateContent>
                </a:graphicData>
              </a:graphic>
            </p:graphicFrame>
            <p:sp>
              <p:nvSpPr>
                <p:cNvPr id="21" name="Oval 20"/>
                <p:cNvSpPr/>
                <p:nvPr/>
              </p:nvSpPr>
              <p:spPr bwMode="auto">
                <a:xfrm rot="20284451">
                  <a:off x="4285326" y="3726564"/>
                  <a:ext cx="371235" cy="409671"/>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grpSp>
          <p:grpSp>
            <p:nvGrpSpPr>
              <p:cNvPr id="17" name="Group 16"/>
              <p:cNvGrpSpPr/>
              <p:nvPr/>
            </p:nvGrpSpPr>
            <p:grpSpPr>
              <a:xfrm>
                <a:off x="1127379" y="2819400"/>
                <a:ext cx="1962150" cy="1233148"/>
                <a:chOff x="1127379" y="2819400"/>
                <a:chExt cx="1962150" cy="1233148"/>
              </a:xfrm>
            </p:grpSpPr>
            <p:graphicFrame>
              <p:nvGraphicFramePr>
                <p:cNvPr id="18" name="Object 17"/>
                <p:cNvGraphicFramePr>
                  <a:graphicFrameLocks noChangeAspect="1"/>
                </p:cNvGraphicFramePr>
                <p:nvPr>
                  <p:extLst>
                    <p:ext uri="{D42A27DB-BD31-4B8C-83A1-F6EECF244321}">
                      <p14:modId xmlns:p14="http://schemas.microsoft.com/office/powerpoint/2010/main" val="164654068"/>
                    </p:ext>
                  </p:extLst>
                </p:nvPr>
              </p:nvGraphicFramePr>
              <p:xfrm>
                <a:off x="1127379" y="2819400"/>
                <a:ext cx="1962150" cy="1146175"/>
              </p:xfrm>
              <a:graphic>
                <a:graphicData uri="http://schemas.openxmlformats.org/presentationml/2006/ole">
                  <mc:AlternateContent xmlns:mc="http://schemas.openxmlformats.org/markup-compatibility/2006">
                    <mc:Choice xmlns:v="urn:schemas-microsoft-com:vml" Requires="v">
                      <p:oleObj spid="_x0000_s3510" name="CS ChemDraw Drawing" r:id="rId9" imgW="1962516" imgH="1145610" progId="ChemDraw.Document.6.0">
                        <p:embed/>
                      </p:oleObj>
                    </mc:Choice>
                    <mc:Fallback>
                      <p:oleObj name="CS ChemDraw Drawing" r:id="rId9" imgW="1962516" imgH="1145610" progId="ChemDraw.Document.6.0">
                        <p:embed/>
                        <p:pic>
                          <p:nvPicPr>
                            <p:cNvPr id="0" name=""/>
                            <p:cNvPicPr/>
                            <p:nvPr/>
                          </p:nvPicPr>
                          <p:blipFill>
                            <a:blip r:embed="rId10"/>
                            <a:stretch>
                              <a:fillRect/>
                            </a:stretch>
                          </p:blipFill>
                          <p:spPr>
                            <a:xfrm>
                              <a:off x="1127379" y="2819400"/>
                              <a:ext cx="1962150" cy="1146175"/>
                            </a:xfrm>
                            <a:prstGeom prst="rect">
                              <a:avLst/>
                            </a:prstGeom>
                          </p:spPr>
                        </p:pic>
                      </p:oleObj>
                    </mc:Fallback>
                  </mc:AlternateContent>
                </a:graphicData>
              </a:graphic>
            </p:graphicFrame>
            <p:sp>
              <p:nvSpPr>
                <p:cNvPr id="19" name="Oval 18"/>
                <p:cNvSpPr/>
                <p:nvPr/>
              </p:nvSpPr>
              <p:spPr bwMode="auto">
                <a:xfrm rot="20284451">
                  <a:off x="1758260" y="3713977"/>
                  <a:ext cx="371235" cy="338571"/>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sp>
          <p:nvSpPr>
            <p:cNvPr id="12" name="Rectangle 11"/>
            <p:cNvSpPr/>
            <p:nvPr/>
          </p:nvSpPr>
          <p:spPr>
            <a:xfrm>
              <a:off x="8310547" y="981719"/>
              <a:ext cx="1055279"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(4)</a:t>
              </a:r>
              <a:endParaRPr lang="da-DK" sz="1200" dirty="0">
                <a:latin typeface="Times New Roman" panose="02020603050405020304" pitchFamily="18" charset="0"/>
                <a:cs typeface="Times New Roman" panose="02020603050405020304" pitchFamily="18" charset="0"/>
              </a:endParaRPr>
            </a:p>
            <a:p>
              <a:pPr algn="ctr"/>
              <a:r>
                <a:rPr lang="da-DK" sz="1200" dirty="0">
                  <a:latin typeface="Times New Roman" panose="02020603050405020304" pitchFamily="18" charset="0"/>
                  <a:cs typeface="Times New Roman" panose="02020603050405020304" pitchFamily="18" charset="0"/>
                </a:rPr>
                <a:t>100 ug/mL</a:t>
              </a:r>
              <a:endParaRPr lang="en-US" sz="1200" dirty="0">
                <a:latin typeface="Times New Roman" panose="02020603050405020304" pitchFamily="18" charset="0"/>
                <a:cs typeface="Times New Roman" panose="02020603050405020304" pitchFamily="18" charset="0"/>
              </a:endParaRPr>
            </a:p>
          </p:txBody>
        </p:sp>
        <p:sp>
          <p:nvSpPr>
            <p:cNvPr id="13" name="Rectangle 12"/>
            <p:cNvSpPr/>
            <p:nvPr/>
          </p:nvSpPr>
          <p:spPr>
            <a:xfrm>
              <a:off x="4479523" y="981719"/>
              <a:ext cx="1055279"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(3)</a:t>
              </a:r>
              <a:endParaRPr lang="da-DK" sz="1200" dirty="0">
                <a:latin typeface="Times New Roman" panose="02020603050405020304" pitchFamily="18" charset="0"/>
                <a:cs typeface="Times New Roman" panose="02020603050405020304" pitchFamily="18" charset="0"/>
              </a:endParaRPr>
            </a:p>
            <a:p>
              <a:pPr algn="ctr"/>
              <a:r>
                <a:rPr lang="da-DK" sz="1200" dirty="0" smtClean="0">
                  <a:latin typeface="Times New Roman" panose="02020603050405020304" pitchFamily="18" charset="0"/>
                  <a:cs typeface="Times New Roman" panose="02020603050405020304" pitchFamily="18" charset="0"/>
                </a:rPr>
                <a:t>42 </a:t>
              </a:r>
              <a:r>
                <a:rPr lang="da-DK" sz="1200" dirty="0">
                  <a:latin typeface="Times New Roman" panose="02020603050405020304" pitchFamily="18" charset="0"/>
                  <a:cs typeface="Times New Roman" panose="02020603050405020304" pitchFamily="18" charset="0"/>
                </a:rPr>
                <a:t>ug/mL</a:t>
              </a:r>
              <a:endParaRPr lang="en-US" sz="1200" dirty="0">
                <a:latin typeface="Times New Roman" panose="02020603050405020304" pitchFamily="18" charset="0"/>
                <a:cs typeface="Times New Roman" panose="02020603050405020304" pitchFamily="18" charset="0"/>
              </a:endParaRPr>
            </a:p>
          </p:txBody>
        </p:sp>
      </p:grpSp>
      <p:cxnSp>
        <p:nvCxnSpPr>
          <p:cNvPr id="7" name="Straight Arrow Connector 6"/>
          <p:cNvCxnSpPr/>
          <p:nvPr/>
        </p:nvCxnSpPr>
        <p:spPr bwMode="auto">
          <a:xfrm>
            <a:off x="2150499" y="2136360"/>
            <a:ext cx="1437945"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8" name="TextBox 7"/>
          <p:cNvSpPr txBox="1"/>
          <p:nvPr/>
        </p:nvSpPr>
        <p:spPr>
          <a:xfrm>
            <a:off x="1873886" y="2068773"/>
            <a:ext cx="2055277" cy="860001"/>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Increased chain length</a:t>
            </a:r>
          </a:p>
        </p:txBody>
      </p:sp>
      <p:sp>
        <p:nvSpPr>
          <p:cNvPr id="30" name="TextBox 29"/>
          <p:cNvSpPr txBox="1"/>
          <p:nvPr/>
        </p:nvSpPr>
        <p:spPr>
          <a:xfrm>
            <a:off x="6944000" y="1224398"/>
            <a:ext cx="4584032" cy="1938992"/>
          </a:xfrm>
          <a:prstGeom prst="rect">
            <a:avLst/>
          </a:prstGeom>
          <a:noFill/>
        </p:spPr>
        <p:txBody>
          <a:bodyPr wrap="square" rtlCol="0">
            <a:spAutoFit/>
          </a:bodyPr>
          <a:lstStyle/>
          <a:p>
            <a:pPr marL="285750" indent="-285750">
              <a:buFont typeface="Arial" charset="0"/>
              <a:buChar char="•"/>
            </a:pPr>
            <a:r>
              <a:rPr lang="en-US" sz="2400" dirty="0" smtClean="0"/>
              <a:t>Increase of molecular weight and </a:t>
            </a:r>
            <a:r>
              <a:rPr lang="en-US" sz="2400" dirty="0" err="1" smtClean="0"/>
              <a:t>logP</a:t>
            </a:r>
            <a:r>
              <a:rPr lang="en-US" sz="2400" dirty="0" smtClean="0"/>
              <a:t> has usually a negative impact on solubility.</a:t>
            </a:r>
          </a:p>
          <a:p>
            <a:pPr marL="285750" indent="-285750">
              <a:buFont typeface="Arial" charset="0"/>
              <a:buChar char="•"/>
            </a:pPr>
            <a:r>
              <a:rPr lang="en-US" sz="2400" dirty="0" smtClean="0"/>
              <a:t>Introducing polar groups usually increases solubility</a:t>
            </a:r>
            <a:endParaRPr lang="en-US" sz="2400" dirty="0" smtClean="0"/>
          </a:p>
        </p:txBody>
      </p:sp>
      <p:sp>
        <p:nvSpPr>
          <p:cNvPr id="31" name="TextBox 30"/>
          <p:cNvSpPr txBox="1"/>
          <p:nvPr/>
        </p:nvSpPr>
        <p:spPr>
          <a:xfrm>
            <a:off x="4447042" y="2133792"/>
            <a:ext cx="1099981" cy="369332"/>
          </a:xfrm>
          <a:prstGeom prst="rect">
            <a:avLst/>
          </a:prstGeom>
          <a:noFill/>
        </p:spPr>
        <p:txBody>
          <a:bodyPr wrap="none" rtlCol="0">
            <a:spAutoFit/>
          </a:bodyPr>
          <a:lstStyle/>
          <a:p>
            <a:r>
              <a:rPr lang="en-US" dirty="0" err="1"/>
              <a:t>l</a:t>
            </a:r>
            <a:r>
              <a:rPr lang="en-US" dirty="0" err="1" smtClean="0"/>
              <a:t>ogP</a:t>
            </a:r>
            <a:r>
              <a:rPr lang="en-US" dirty="0" smtClean="0"/>
              <a:t> = 2.6</a:t>
            </a:r>
            <a:endParaRPr lang="en-US" dirty="0"/>
          </a:p>
        </p:txBody>
      </p:sp>
      <p:sp>
        <p:nvSpPr>
          <p:cNvPr id="32" name="TextBox 31"/>
          <p:cNvSpPr txBox="1"/>
          <p:nvPr/>
        </p:nvSpPr>
        <p:spPr>
          <a:xfrm>
            <a:off x="152458" y="2093078"/>
            <a:ext cx="1099981" cy="369332"/>
          </a:xfrm>
          <a:prstGeom prst="rect">
            <a:avLst/>
          </a:prstGeom>
          <a:noFill/>
        </p:spPr>
        <p:txBody>
          <a:bodyPr wrap="none" rtlCol="0">
            <a:spAutoFit/>
          </a:bodyPr>
          <a:lstStyle/>
          <a:p>
            <a:r>
              <a:rPr lang="en-US"/>
              <a:t>l</a:t>
            </a:r>
            <a:r>
              <a:rPr lang="en-US" smtClean="0"/>
              <a:t>ogP</a:t>
            </a:r>
            <a:r>
              <a:rPr lang="en-US" dirty="0" smtClean="0"/>
              <a:t> = 2.2</a:t>
            </a:r>
            <a:endParaRPr lang="en-US" dirty="0"/>
          </a:p>
        </p:txBody>
      </p:sp>
      <p:sp>
        <p:nvSpPr>
          <p:cNvPr id="33" name="TextBox 32"/>
          <p:cNvSpPr txBox="1"/>
          <p:nvPr/>
        </p:nvSpPr>
        <p:spPr>
          <a:xfrm>
            <a:off x="371187" y="4710968"/>
            <a:ext cx="1099981" cy="369332"/>
          </a:xfrm>
          <a:prstGeom prst="rect">
            <a:avLst/>
          </a:prstGeom>
          <a:noFill/>
        </p:spPr>
        <p:txBody>
          <a:bodyPr wrap="none" rtlCol="0">
            <a:spAutoFit/>
          </a:bodyPr>
          <a:lstStyle/>
          <a:p>
            <a:r>
              <a:rPr lang="en-US" dirty="0" err="1"/>
              <a:t>l</a:t>
            </a:r>
            <a:r>
              <a:rPr lang="en-US" dirty="0" err="1" smtClean="0"/>
              <a:t>ogP</a:t>
            </a:r>
            <a:r>
              <a:rPr lang="en-US" dirty="0" smtClean="0"/>
              <a:t> = 2.5</a:t>
            </a:r>
            <a:endParaRPr lang="en-US" dirty="0"/>
          </a:p>
        </p:txBody>
      </p:sp>
    </p:spTree>
    <p:extLst>
      <p:ext uri="{BB962C8B-B14F-4D97-AF65-F5344CB8AC3E}">
        <p14:creationId xmlns:p14="http://schemas.microsoft.com/office/powerpoint/2010/main" val="138198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15</a:t>
            </a:fld>
            <a:endParaRPr lang="en-US"/>
          </a:p>
        </p:txBody>
      </p:sp>
      <p:grpSp>
        <p:nvGrpSpPr>
          <p:cNvPr id="6" name="Group 5"/>
          <p:cNvGrpSpPr/>
          <p:nvPr/>
        </p:nvGrpSpPr>
        <p:grpSpPr>
          <a:xfrm>
            <a:off x="6705272" y="915362"/>
            <a:ext cx="3001393" cy="3669733"/>
            <a:chOff x="6658679" y="2446398"/>
            <a:chExt cx="2362818" cy="2888962"/>
          </a:xfrm>
        </p:grpSpPr>
        <p:graphicFrame>
          <p:nvGraphicFramePr>
            <p:cNvPr id="16" name="Object 15"/>
            <p:cNvGraphicFramePr>
              <a:graphicFrameLocks noChangeAspect="1"/>
            </p:cNvGraphicFramePr>
            <p:nvPr>
              <p:extLst>
                <p:ext uri="{D42A27DB-BD31-4B8C-83A1-F6EECF244321}">
                  <p14:modId xmlns:p14="http://schemas.microsoft.com/office/powerpoint/2010/main" val="1932092031"/>
                </p:ext>
              </p:extLst>
            </p:nvPr>
          </p:nvGraphicFramePr>
          <p:xfrm>
            <a:off x="6827837" y="2446398"/>
            <a:ext cx="1758950" cy="1022350"/>
          </p:xfrm>
          <a:graphic>
            <a:graphicData uri="http://schemas.openxmlformats.org/presentationml/2006/ole">
              <mc:AlternateContent xmlns:mc="http://schemas.openxmlformats.org/markup-compatibility/2006">
                <mc:Choice xmlns:v="urn:schemas-microsoft-com:vml" Requires="v">
                  <p:oleObj spid="_x0000_s4523" r:id="rId3" imgW="1759680" imgH="1021680" progId="">
                    <p:embed/>
                  </p:oleObj>
                </mc:Choice>
                <mc:Fallback>
                  <p:oleObj r:id="rId3" imgW="1759680" imgH="1021680" progId="">
                    <p:embed/>
                    <p:pic>
                      <p:nvPicPr>
                        <p:cNvPr id="0" name=""/>
                        <p:cNvPicPr/>
                        <p:nvPr/>
                      </p:nvPicPr>
                      <p:blipFill>
                        <a:blip r:embed="rId4"/>
                        <a:stretch>
                          <a:fillRect/>
                        </a:stretch>
                      </p:blipFill>
                      <p:spPr>
                        <a:xfrm>
                          <a:off x="6827837" y="2446398"/>
                          <a:ext cx="1758950" cy="102235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570538730"/>
                </p:ext>
              </p:extLst>
            </p:nvPr>
          </p:nvGraphicFramePr>
          <p:xfrm>
            <a:off x="6827837" y="4110054"/>
            <a:ext cx="2163763" cy="1181100"/>
          </p:xfrm>
          <a:graphic>
            <a:graphicData uri="http://schemas.openxmlformats.org/presentationml/2006/ole">
              <mc:AlternateContent xmlns:mc="http://schemas.openxmlformats.org/markup-compatibility/2006">
                <mc:Choice xmlns:v="urn:schemas-microsoft-com:vml" Requires="v">
                  <p:oleObj spid="_x0000_s4524" r:id="rId5" imgW="2163960" imgH="1181160" progId="">
                    <p:embed/>
                  </p:oleObj>
                </mc:Choice>
                <mc:Fallback>
                  <p:oleObj r:id="rId5" imgW="2163960" imgH="1181160" progId="">
                    <p:embed/>
                    <p:pic>
                      <p:nvPicPr>
                        <p:cNvPr id="0" name=""/>
                        <p:cNvPicPr/>
                        <p:nvPr/>
                      </p:nvPicPr>
                      <p:blipFill>
                        <a:blip r:embed="rId6"/>
                        <a:stretch>
                          <a:fillRect/>
                        </a:stretch>
                      </p:blipFill>
                      <p:spPr>
                        <a:xfrm>
                          <a:off x="6827837" y="4110054"/>
                          <a:ext cx="2163763" cy="1181100"/>
                        </a:xfrm>
                        <a:prstGeom prst="rect">
                          <a:avLst/>
                        </a:prstGeom>
                      </p:spPr>
                    </p:pic>
                  </p:oleObj>
                </mc:Fallback>
              </mc:AlternateContent>
            </a:graphicData>
          </a:graphic>
        </p:graphicFrame>
        <p:sp>
          <p:nvSpPr>
            <p:cNvPr id="18" name="Oval 17"/>
            <p:cNvSpPr/>
            <p:nvPr/>
          </p:nvSpPr>
          <p:spPr bwMode="auto">
            <a:xfrm rot="17854077">
              <a:off x="8440267" y="3127226"/>
              <a:ext cx="317908" cy="231249"/>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9" name="Oval 18"/>
            <p:cNvSpPr/>
            <p:nvPr/>
          </p:nvSpPr>
          <p:spPr bwMode="auto">
            <a:xfrm rot="16397222">
              <a:off x="8376894" y="4690757"/>
              <a:ext cx="749614" cy="539592"/>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0" name="Rectangle 19"/>
            <p:cNvSpPr/>
            <p:nvPr/>
          </p:nvSpPr>
          <p:spPr>
            <a:xfrm>
              <a:off x="7661104" y="3698544"/>
              <a:ext cx="1074600"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Add </a:t>
              </a:r>
              <a:r>
                <a:rPr lang="en-US" sz="1400" dirty="0" smtClean="0">
                  <a:latin typeface="Times New Roman" panose="02020603050405020304" pitchFamily="18" charset="0"/>
                  <a:cs typeface="Times New Roman" panose="02020603050405020304" pitchFamily="18" charset="0"/>
                </a:rPr>
                <a:t>polar groups</a:t>
              </a:r>
              <a:endParaRPr lang="en-US" sz="1400" dirty="0">
                <a:latin typeface="Times New Roman" panose="02020603050405020304" pitchFamily="18" charset="0"/>
                <a:cs typeface="Times New Roman" panose="02020603050405020304" pitchFamily="18" charset="0"/>
              </a:endParaRPr>
            </a:p>
          </p:txBody>
        </p:sp>
        <p:sp>
          <p:nvSpPr>
            <p:cNvPr id="21" name="Rectangle 20"/>
            <p:cNvSpPr/>
            <p:nvPr/>
          </p:nvSpPr>
          <p:spPr>
            <a:xfrm>
              <a:off x="6658679" y="3048000"/>
              <a:ext cx="1027845" cy="523220"/>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(7)</a:t>
              </a:r>
            </a:p>
            <a:p>
              <a:pPr algn="ctr"/>
              <a:r>
                <a:rPr lang="en-US" sz="1400" dirty="0" smtClean="0">
                  <a:latin typeface="Times New Roman" panose="02020603050405020304" pitchFamily="18" charset="0"/>
                  <a:cs typeface="Times New Roman" panose="02020603050405020304" pitchFamily="18" charset="0"/>
                </a:rPr>
                <a:t>0.06 </a:t>
              </a:r>
              <a:r>
                <a:rPr lang="el-GR" sz="1400" dirty="0" smtClean="0">
                  <a:latin typeface="Times New Roman" panose="02020603050405020304" pitchFamily="18" charset="0"/>
                  <a:cs typeface="Times New Roman" panose="02020603050405020304" pitchFamily="18" charset="0"/>
                </a:rPr>
                <a:t>μ</a:t>
              </a:r>
              <a:r>
                <a:rPr lang="en-US" sz="1400" dirty="0" smtClean="0">
                  <a:latin typeface="Times New Roman" panose="02020603050405020304" pitchFamily="18" charset="0"/>
                  <a:cs typeface="Times New Roman" panose="02020603050405020304" pitchFamily="18" charset="0"/>
                </a:rPr>
                <a:t>g/mL</a:t>
              </a:r>
              <a:endParaRPr lang="en-US" sz="1400" dirty="0">
                <a:latin typeface="Times New Roman" panose="02020603050405020304" pitchFamily="18" charset="0"/>
                <a:cs typeface="Times New Roman" panose="02020603050405020304" pitchFamily="18" charset="0"/>
              </a:endParaRPr>
            </a:p>
          </p:txBody>
        </p:sp>
        <p:sp>
          <p:nvSpPr>
            <p:cNvPr id="22" name="Rectangle 21"/>
            <p:cNvSpPr/>
            <p:nvPr/>
          </p:nvSpPr>
          <p:spPr>
            <a:xfrm>
              <a:off x="6703564" y="4732398"/>
              <a:ext cx="938077" cy="523220"/>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(8)</a:t>
              </a:r>
            </a:p>
            <a:p>
              <a:pPr algn="ctr"/>
              <a:r>
                <a:rPr lang="en-US" sz="1400" dirty="0" smtClean="0">
                  <a:latin typeface="Times New Roman" panose="02020603050405020304" pitchFamily="18" charset="0"/>
                  <a:cs typeface="Times New Roman" panose="02020603050405020304" pitchFamily="18" charset="0"/>
                </a:rPr>
                <a:t>4.6 </a:t>
              </a:r>
              <a:r>
                <a:rPr lang="el-GR" sz="1400" dirty="0" smtClean="0">
                  <a:latin typeface="Times New Roman" panose="02020603050405020304" pitchFamily="18" charset="0"/>
                  <a:cs typeface="Times New Roman" panose="02020603050405020304" pitchFamily="18" charset="0"/>
                </a:rPr>
                <a:t>μ</a:t>
              </a:r>
              <a:r>
                <a:rPr lang="en-US" sz="1400" dirty="0" smtClean="0">
                  <a:latin typeface="Times New Roman" panose="02020603050405020304" pitchFamily="18" charset="0"/>
                  <a:cs typeface="Times New Roman" panose="02020603050405020304" pitchFamily="18" charset="0"/>
                </a:rPr>
                <a:t>g/mL</a:t>
              </a:r>
              <a:endParaRPr lang="en-US" sz="1400" dirty="0">
                <a:latin typeface="Times New Roman" panose="02020603050405020304" pitchFamily="18" charset="0"/>
                <a:cs typeface="Times New Roman" panose="02020603050405020304" pitchFamily="18" charset="0"/>
              </a:endParaRPr>
            </a:p>
          </p:txBody>
        </p:sp>
        <p:cxnSp>
          <p:nvCxnSpPr>
            <p:cNvPr id="23" name="Straight Arrow Connector 22"/>
            <p:cNvCxnSpPr/>
            <p:nvPr/>
          </p:nvCxnSpPr>
          <p:spPr bwMode="auto">
            <a:xfrm rot="5400000">
              <a:off x="8110459" y="4027960"/>
              <a:ext cx="1020715"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pSp>
        <p:nvGrpSpPr>
          <p:cNvPr id="7" name="Group 6"/>
          <p:cNvGrpSpPr/>
          <p:nvPr/>
        </p:nvGrpSpPr>
        <p:grpSpPr>
          <a:xfrm>
            <a:off x="2372947" y="1111284"/>
            <a:ext cx="2272284" cy="3238980"/>
            <a:chOff x="3124200" y="4221764"/>
            <a:chExt cx="1788834" cy="2549856"/>
          </a:xfrm>
        </p:grpSpPr>
        <p:sp>
          <p:nvSpPr>
            <p:cNvPr id="8" name="Rectangle 7"/>
            <p:cNvSpPr/>
            <p:nvPr/>
          </p:nvSpPr>
          <p:spPr>
            <a:xfrm>
              <a:off x="3124200" y="4845370"/>
              <a:ext cx="1038516"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(5)</a:t>
              </a:r>
              <a:endParaRPr lang="en-US" sz="1400" dirty="0">
                <a:latin typeface="Times New Roman" panose="02020603050405020304" pitchFamily="18" charset="0"/>
                <a:cs typeface="Times New Roman" panose="02020603050405020304" pitchFamily="18" charset="0"/>
              </a:endParaRPr>
            </a:p>
            <a:p>
              <a:pPr algn="ctr"/>
              <a:r>
                <a:rPr lang="en-US" sz="1400" dirty="0">
                  <a:latin typeface="Times New Roman" panose="02020603050405020304" pitchFamily="18" charset="0"/>
                  <a:cs typeface="Times New Roman" panose="02020603050405020304" pitchFamily="18" charset="0"/>
                </a:rPr>
                <a:t>1.15 </a:t>
              </a:r>
              <a:r>
                <a:rPr lang="el-GR" sz="1400" dirty="0" smtClean="0">
                  <a:latin typeface="Times New Roman" panose="02020603050405020304" pitchFamily="18" charset="0"/>
                  <a:cs typeface="Times New Roman" panose="02020603050405020304" pitchFamily="18" charset="0"/>
                </a:rPr>
                <a:t>μ</a:t>
              </a:r>
              <a:r>
                <a:rPr lang="en-US" sz="1400" dirty="0" smtClean="0">
                  <a:latin typeface="Times New Roman" panose="02020603050405020304" pitchFamily="18" charset="0"/>
                  <a:cs typeface="Times New Roman" panose="02020603050405020304" pitchFamily="18" charset="0"/>
                </a:rPr>
                <a:t>g/ml</a:t>
              </a:r>
              <a:endParaRPr lang="en-US" sz="1400" dirty="0">
                <a:latin typeface="Times New Roman" panose="02020603050405020304" pitchFamily="18" charset="0"/>
                <a:cs typeface="Times New Roman" panose="02020603050405020304"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529951255"/>
                </p:ext>
              </p:extLst>
            </p:nvPr>
          </p:nvGraphicFramePr>
          <p:xfrm>
            <a:off x="3290841" y="4221764"/>
            <a:ext cx="1447800" cy="1022350"/>
          </p:xfrm>
          <a:graphic>
            <a:graphicData uri="http://schemas.openxmlformats.org/presentationml/2006/ole">
              <mc:AlternateContent xmlns:mc="http://schemas.openxmlformats.org/markup-compatibility/2006">
                <mc:Choice xmlns:v="urn:schemas-microsoft-com:vml" Requires="v">
                  <p:oleObj spid="_x0000_s4525" r:id="rId7" imgW="1447920" imgH="1021680" progId="">
                    <p:embed/>
                  </p:oleObj>
                </mc:Choice>
                <mc:Fallback>
                  <p:oleObj r:id="rId7" imgW="1447920" imgH="1021680" progId="">
                    <p:embed/>
                    <p:pic>
                      <p:nvPicPr>
                        <p:cNvPr id="0" name=""/>
                        <p:cNvPicPr/>
                        <p:nvPr/>
                      </p:nvPicPr>
                      <p:blipFill>
                        <a:blip r:embed="rId8"/>
                        <a:stretch>
                          <a:fillRect/>
                        </a:stretch>
                      </p:blipFill>
                      <p:spPr>
                        <a:xfrm>
                          <a:off x="3290841" y="4221764"/>
                          <a:ext cx="1447800" cy="10223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76058676"/>
                </p:ext>
              </p:extLst>
            </p:nvPr>
          </p:nvGraphicFramePr>
          <p:xfrm>
            <a:off x="3290841" y="5714014"/>
            <a:ext cx="1573213" cy="1022350"/>
          </p:xfrm>
          <a:graphic>
            <a:graphicData uri="http://schemas.openxmlformats.org/presentationml/2006/ole">
              <mc:AlternateContent xmlns:mc="http://schemas.openxmlformats.org/markup-compatibility/2006">
                <mc:Choice xmlns:v="urn:schemas-microsoft-com:vml" Requires="v">
                  <p:oleObj spid="_x0000_s4526" r:id="rId9" imgW="1573560" imgH="1021680" progId="">
                    <p:embed/>
                  </p:oleObj>
                </mc:Choice>
                <mc:Fallback>
                  <p:oleObj r:id="rId9" imgW="1573560" imgH="1021680" progId="">
                    <p:embed/>
                    <p:pic>
                      <p:nvPicPr>
                        <p:cNvPr id="0" name=""/>
                        <p:cNvPicPr/>
                        <p:nvPr/>
                      </p:nvPicPr>
                      <p:blipFill>
                        <a:blip r:embed="rId10"/>
                        <a:stretch>
                          <a:fillRect/>
                        </a:stretch>
                      </p:blipFill>
                      <p:spPr>
                        <a:xfrm>
                          <a:off x="3290841" y="5714014"/>
                          <a:ext cx="1573213" cy="1022350"/>
                        </a:xfrm>
                        <a:prstGeom prst="rect">
                          <a:avLst/>
                        </a:prstGeom>
                      </p:spPr>
                    </p:pic>
                  </p:oleObj>
                </mc:Fallback>
              </mc:AlternateContent>
            </a:graphicData>
          </a:graphic>
        </p:graphicFrame>
        <p:cxnSp>
          <p:nvCxnSpPr>
            <p:cNvPr id="11" name="Straight Arrow Connector 10"/>
            <p:cNvCxnSpPr/>
            <p:nvPr/>
          </p:nvCxnSpPr>
          <p:spPr bwMode="auto">
            <a:xfrm rot="5400000">
              <a:off x="4223017" y="5540206"/>
              <a:ext cx="112278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2" name="Oval 11"/>
            <p:cNvSpPr/>
            <p:nvPr/>
          </p:nvSpPr>
          <p:spPr bwMode="auto">
            <a:xfrm rot="17854077">
              <a:off x="4581942" y="4670242"/>
              <a:ext cx="238849" cy="254374"/>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3" name="Oval 12"/>
            <p:cNvSpPr/>
            <p:nvPr/>
          </p:nvSpPr>
          <p:spPr bwMode="auto">
            <a:xfrm rot="17854077">
              <a:off x="4666422" y="6167395"/>
              <a:ext cx="238849" cy="25437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4" name="Rectangle 13"/>
            <p:cNvSpPr/>
            <p:nvPr/>
          </p:nvSpPr>
          <p:spPr>
            <a:xfrm>
              <a:off x="3739197" y="5370899"/>
              <a:ext cx="1074600" cy="523220"/>
            </a:xfrm>
            <a:prstGeom prst="rect">
              <a:avLst/>
            </a:prstGeom>
          </p:spPr>
          <p:txBody>
            <a:bodyPr wrap="square">
              <a:spAutoFit/>
            </a:bodyPr>
            <a:lstStyle/>
            <a:p>
              <a:pPr algn="ctr"/>
              <a:r>
                <a:rPr lang="en-US" sz="1400" dirty="0">
                  <a:latin typeface="Times New Roman" panose="02020603050405020304" pitchFamily="18" charset="0"/>
                  <a:cs typeface="Times New Roman" panose="02020603050405020304" pitchFamily="18" charset="0"/>
                </a:rPr>
                <a:t>Add </a:t>
              </a:r>
              <a:r>
                <a:rPr lang="en-US" sz="1400" dirty="0" smtClean="0">
                  <a:latin typeface="Times New Roman" panose="02020603050405020304" pitchFamily="18" charset="0"/>
                  <a:cs typeface="Times New Roman" panose="02020603050405020304" pitchFamily="18" charset="0"/>
                </a:rPr>
                <a:t>polar groups</a:t>
              </a:r>
              <a:endParaRPr lang="en-US" sz="1400" dirty="0">
                <a:latin typeface="Times New Roman" panose="02020603050405020304" pitchFamily="18" charset="0"/>
                <a:cs typeface="Times New Roman" panose="02020603050405020304" pitchFamily="18" charset="0"/>
              </a:endParaRPr>
            </a:p>
          </p:txBody>
        </p:sp>
        <p:sp>
          <p:nvSpPr>
            <p:cNvPr id="15" name="Rectangle 14"/>
            <p:cNvSpPr/>
            <p:nvPr/>
          </p:nvSpPr>
          <p:spPr>
            <a:xfrm>
              <a:off x="3124200" y="6248400"/>
              <a:ext cx="1038516"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6.5 </a:t>
              </a:r>
              <a:r>
                <a:rPr lang="el-GR" sz="1400" dirty="0" smtClean="0">
                  <a:latin typeface="Times New Roman" panose="02020603050405020304" pitchFamily="18" charset="0"/>
                  <a:cs typeface="Times New Roman" panose="02020603050405020304" pitchFamily="18" charset="0"/>
                </a:rPr>
                <a:t>μ</a:t>
              </a:r>
              <a:r>
                <a:rPr lang="en-US" sz="1400" dirty="0" smtClean="0">
                  <a:latin typeface="Times New Roman" panose="02020603050405020304" pitchFamily="18" charset="0"/>
                  <a:cs typeface="Times New Roman" panose="02020603050405020304" pitchFamily="18" charset="0"/>
                </a:rPr>
                <a:t>g/ml</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5703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16</a:t>
            </a:fld>
            <a:endParaRPr lang="en-US"/>
          </a:p>
        </p:txBody>
      </p:sp>
      <p:grpSp>
        <p:nvGrpSpPr>
          <p:cNvPr id="5" name="Group 4"/>
          <p:cNvGrpSpPr/>
          <p:nvPr/>
        </p:nvGrpSpPr>
        <p:grpSpPr>
          <a:xfrm>
            <a:off x="2055155" y="557461"/>
            <a:ext cx="7498581" cy="1752601"/>
            <a:chOff x="298182" y="4309824"/>
            <a:chExt cx="5821519" cy="1360631"/>
          </a:xfrm>
        </p:grpSpPr>
        <p:grpSp>
          <p:nvGrpSpPr>
            <p:cNvPr id="6" name="Group 5"/>
            <p:cNvGrpSpPr/>
            <p:nvPr/>
          </p:nvGrpSpPr>
          <p:grpSpPr>
            <a:xfrm>
              <a:off x="298182" y="4309824"/>
              <a:ext cx="5821519" cy="1360631"/>
              <a:chOff x="383322" y="2542464"/>
              <a:chExt cx="5821519" cy="1360631"/>
            </a:xfrm>
          </p:grpSpPr>
          <p:graphicFrame>
            <p:nvGraphicFramePr>
              <p:cNvPr id="8" name="Object 7"/>
              <p:cNvGraphicFramePr>
                <a:graphicFrameLocks noChangeAspect="1"/>
              </p:cNvGraphicFramePr>
              <p:nvPr>
                <p:extLst>
                  <p:ext uri="{D42A27DB-BD31-4B8C-83A1-F6EECF244321}">
                    <p14:modId xmlns:p14="http://schemas.microsoft.com/office/powerpoint/2010/main" val="40259979"/>
                  </p:ext>
                </p:extLst>
              </p:nvPr>
            </p:nvGraphicFramePr>
            <p:xfrm>
              <a:off x="383322" y="2570956"/>
              <a:ext cx="3025775" cy="1249363"/>
            </p:xfrm>
            <a:graphic>
              <a:graphicData uri="http://schemas.openxmlformats.org/presentationml/2006/ole">
                <mc:AlternateContent xmlns:mc="http://schemas.openxmlformats.org/markup-compatibility/2006">
                  <mc:Choice xmlns:v="urn:schemas-microsoft-com:vml" Requires="v">
                    <p:oleObj spid="_x0000_s5547" r:id="rId3" imgW="3026520" imgH="1249560" progId="">
                      <p:embed/>
                    </p:oleObj>
                  </mc:Choice>
                  <mc:Fallback>
                    <p:oleObj r:id="rId3" imgW="3026520" imgH="1249560" progId="">
                      <p:embed/>
                      <p:pic>
                        <p:nvPicPr>
                          <p:cNvPr id="0" name=""/>
                          <p:cNvPicPr/>
                          <p:nvPr/>
                        </p:nvPicPr>
                        <p:blipFill>
                          <a:blip r:embed="rId4"/>
                          <a:stretch>
                            <a:fillRect/>
                          </a:stretch>
                        </p:blipFill>
                        <p:spPr>
                          <a:xfrm>
                            <a:off x="383322" y="2570956"/>
                            <a:ext cx="3025775" cy="124936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2118248"/>
                  </p:ext>
                </p:extLst>
              </p:nvPr>
            </p:nvGraphicFramePr>
            <p:xfrm>
              <a:off x="3179066" y="2542464"/>
              <a:ext cx="3025775" cy="1285875"/>
            </p:xfrm>
            <a:graphic>
              <a:graphicData uri="http://schemas.openxmlformats.org/presentationml/2006/ole">
                <mc:AlternateContent xmlns:mc="http://schemas.openxmlformats.org/markup-compatibility/2006">
                  <mc:Choice xmlns:v="urn:schemas-microsoft-com:vml" Requires="v">
                    <p:oleObj spid="_x0000_s5548" r:id="rId5" imgW="3026520" imgH="1286640" progId="">
                      <p:embed/>
                    </p:oleObj>
                  </mc:Choice>
                  <mc:Fallback>
                    <p:oleObj r:id="rId5" imgW="3026520" imgH="1286640" progId="">
                      <p:embed/>
                      <p:pic>
                        <p:nvPicPr>
                          <p:cNvPr id="0" name=""/>
                          <p:cNvPicPr/>
                          <p:nvPr/>
                        </p:nvPicPr>
                        <p:blipFill>
                          <a:blip r:embed="rId6"/>
                          <a:stretch>
                            <a:fillRect/>
                          </a:stretch>
                        </p:blipFill>
                        <p:spPr>
                          <a:xfrm>
                            <a:off x="3179066" y="2542464"/>
                            <a:ext cx="3025775" cy="1285875"/>
                          </a:xfrm>
                          <a:prstGeom prst="rect">
                            <a:avLst/>
                          </a:prstGeom>
                        </p:spPr>
                      </p:pic>
                    </p:oleObj>
                  </mc:Fallback>
                </mc:AlternateContent>
              </a:graphicData>
            </a:graphic>
          </p:graphicFrame>
          <p:sp>
            <p:nvSpPr>
              <p:cNvPr id="10" name="Oval 9"/>
              <p:cNvSpPr/>
              <p:nvPr/>
            </p:nvSpPr>
            <p:spPr bwMode="auto">
              <a:xfrm rot="20284451">
                <a:off x="3097591" y="3631660"/>
                <a:ext cx="253558" cy="254374"/>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1" name="Oval 10"/>
              <p:cNvSpPr/>
              <p:nvPr/>
            </p:nvSpPr>
            <p:spPr bwMode="auto">
              <a:xfrm rot="20284451">
                <a:off x="5909791" y="3648721"/>
                <a:ext cx="253558" cy="254374"/>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2" name="Rectangle 11"/>
              <p:cNvSpPr/>
              <p:nvPr/>
            </p:nvSpPr>
            <p:spPr>
              <a:xfrm>
                <a:off x="3159789" y="3033241"/>
                <a:ext cx="1055279"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(10)</a:t>
                </a:r>
                <a:endParaRPr lang="da-DK" sz="1200" dirty="0">
                  <a:latin typeface="Times New Roman" panose="02020603050405020304" pitchFamily="18" charset="0"/>
                  <a:cs typeface="Times New Roman" panose="02020603050405020304" pitchFamily="18" charset="0"/>
                </a:endParaRPr>
              </a:p>
              <a:p>
                <a:pPr algn="ctr"/>
                <a:r>
                  <a:rPr lang="da-DK" sz="1200" dirty="0" smtClean="0">
                    <a:latin typeface="Times New Roman" panose="02020603050405020304" pitchFamily="18" charset="0"/>
                    <a:cs typeface="Times New Roman" panose="02020603050405020304" pitchFamily="18" charset="0"/>
                  </a:rPr>
                  <a:t>50 mg/mL</a:t>
                </a:r>
                <a:endParaRPr lang="en-US" sz="1200" dirty="0">
                  <a:latin typeface="Times New Roman" panose="02020603050405020304" pitchFamily="18" charset="0"/>
                  <a:cs typeface="Times New Roman" panose="02020603050405020304" pitchFamily="18" charset="0"/>
                </a:endParaRPr>
              </a:p>
            </p:txBody>
          </p:sp>
          <p:sp>
            <p:nvSpPr>
              <p:cNvPr id="13" name="Rectangle 12"/>
              <p:cNvSpPr/>
              <p:nvPr/>
            </p:nvSpPr>
            <p:spPr>
              <a:xfrm>
                <a:off x="477661" y="3033240"/>
                <a:ext cx="1055279" cy="461665"/>
              </a:xfrm>
              <a:prstGeom prst="rect">
                <a:avLst/>
              </a:prstGeom>
            </p:spPr>
            <p:txBody>
              <a:bodyPr wrap="square">
                <a:spAutoFit/>
              </a:bodyPr>
              <a:lstStyle/>
              <a:p>
                <a:pPr algn="ctr"/>
                <a:r>
                  <a:rPr lang="da-DK" sz="1200" dirty="0" smtClean="0">
                    <a:latin typeface="Times New Roman" panose="02020603050405020304" pitchFamily="18" charset="0"/>
                    <a:cs typeface="Times New Roman" panose="02020603050405020304" pitchFamily="18" charset="0"/>
                  </a:rPr>
                  <a:t>(9)</a:t>
                </a:r>
                <a:endParaRPr lang="da-DK" sz="1200" dirty="0">
                  <a:latin typeface="Times New Roman" panose="02020603050405020304" pitchFamily="18" charset="0"/>
                  <a:cs typeface="Times New Roman" panose="02020603050405020304" pitchFamily="18" charset="0"/>
                </a:endParaRPr>
              </a:p>
              <a:p>
                <a:pPr algn="ctr"/>
                <a:r>
                  <a:rPr lang="da-DK" sz="1200" dirty="0" smtClean="0">
                    <a:latin typeface="Times New Roman" panose="02020603050405020304" pitchFamily="18" charset="0"/>
                    <a:cs typeface="Times New Roman" panose="02020603050405020304" pitchFamily="18" charset="0"/>
                  </a:rPr>
                  <a:t>1 mg/mL</a:t>
                </a:r>
                <a:endParaRPr lang="en-US" sz="1200"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bwMode="auto">
              <a:xfrm>
                <a:off x="3352800" y="3886200"/>
                <a:ext cx="2406795"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sp>
          <p:nvSpPr>
            <p:cNvPr id="7" name="TextBox 6"/>
            <p:cNvSpPr txBox="1"/>
            <p:nvPr/>
          </p:nvSpPr>
          <p:spPr>
            <a:xfrm>
              <a:off x="3500820" y="5345783"/>
              <a:ext cx="1717137" cy="307777"/>
            </a:xfrm>
            <a:prstGeom prst="rect">
              <a:avLst/>
            </a:prstGeom>
            <a:noFill/>
          </p:spPr>
          <p:txBody>
            <a:bodyPr wrap="none" rtlCol="0">
              <a:spAutoFit/>
            </a:bodyPr>
            <a:lstStyle/>
            <a:p>
              <a:r>
                <a:rPr lang="en-US" sz="1400" dirty="0" err="1" smtClean="0">
                  <a:latin typeface="Times New Roman" panose="02020603050405020304" pitchFamily="18" charset="0"/>
                  <a:cs typeface="Times New Roman" panose="02020603050405020304" pitchFamily="18" charset="0"/>
                </a:rPr>
                <a:t>Isosteric</a:t>
              </a:r>
              <a:r>
                <a:rPr lang="en-US" sz="1400" dirty="0" smtClean="0">
                  <a:latin typeface="Times New Roman" panose="02020603050405020304" pitchFamily="18" charset="0"/>
                  <a:cs typeface="Times New Roman" panose="02020603050405020304" pitchFamily="18" charset="0"/>
                </a:rPr>
                <a:t> replacement</a:t>
              </a:r>
              <a:endParaRPr lang="en-US" sz="1400" dirty="0">
                <a:latin typeface="Times New Roman" panose="02020603050405020304" pitchFamily="18" charset="0"/>
                <a:cs typeface="Times New Roman" panose="02020603050405020304" pitchFamily="18" charset="0"/>
              </a:endParaRPr>
            </a:p>
          </p:txBody>
        </p:sp>
      </p:grpSp>
      <p:grpSp>
        <p:nvGrpSpPr>
          <p:cNvPr id="15" name="Group 14"/>
          <p:cNvGrpSpPr/>
          <p:nvPr/>
        </p:nvGrpSpPr>
        <p:grpSpPr>
          <a:xfrm>
            <a:off x="2326397" y="3203767"/>
            <a:ext cx="7252395" cy="1832653"/>
            <a:chOff x="901482" y="4724400"/>
            <a:chExt cx="5933768" cy="1499441"/>
          </a:xfrm>
        </p:grpSpPr>
        <p:graphicFrame>
          <p:nvGraphicFramePr>
            <p:cNvPr id="16" name="Object 15"/>
            <p:cNvGraphicFramePr>
              <a:graphicFrameLocks noChangeAspect="1"/>
            </p:cNvGraphicFramePr>
            <p:nvPr>
              <p:extLst>
                <p:ext uri="{D42A27DB-BD31-4B8C-83A1-F6EECF244321}">
                  <p14:modId xmlns:p14="http://schemas.microsoft.com/office/powerpoint/2010/main" val="560188871"/>
                </p:ext>
              </p:extLst>
            </p:nvPr>
          </p:nvGraphicFramePr>
          <p:xfrm>
            <a:off x="4025682" y="4724400"/>
            <a:ext cx="2751137" cy="1465263"/>
          </p:xfrm>
          <a:graphic>
            <a:graphicData uri="http://schemas.openxmlformats.org/presentationml/2006/ole">
              <mc:AlternateContent xmlns:mc="http://schemas.openxmlformats.org/markup-compatibility/2006">
                <mc:Choice xmlns:v="urn:schemas-microsoft-com:vml" Requires="v">
                  <p:oleObj spid="_x0000_s5549" name="CS ChemDraw Drawing" r:id="rId7" imgW="2751844" imgH="1465560" progId="ChemDraw.Document.6.0">
                    <p:embed/>
                  </p:oleObj>
                </mc:Choice>
                <mc:Fallback>
                  <p:oleObj name="CS ChemDraw Drawing" r:id="rId7" imgW="2751844" imgH="1465560" progId="ChemDraw.Document.6.0">
                    <p:embed/>
                    <p:pic>
                      <p:nvPicPr>
                        <p:cNvPr id="0" name=""/>
                        <p:cNvPicPr/>
                        <p:nvPr/>
                      </p:nvPicPr>
                      <p:blipFill>
                        <a:blip r:embed="rId8"/>
                        <a:stretch>
                          <a:fillRect/>
                        </a:stretch>
                      </p:blipFill>
                      <p:spPr>
                        <a:xfrm>
                          <a:off x="4025682" y="4724400"/>
                          <a:ext cx="2751137" cy="146526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526046449"/>
                </p:ext>
              </p:extLst>
            </p:nvPr>
          </p:nvGraphicFramePr>
          <p:xfrm>
            <a:off x="908131" y="4724400"/>
            <a:ext cx="2657475" cy="1346200"/>
          </p:xfrm>
          <a:graphic>
            <a:graphicData uri="http://schemas.openxmlformats.org/presentationml/2006/ole">
              <mc:AlternateContent xmlns:mc="http://schemas.openxmlformats.org/markup-compatibility/2006">
                <mc:Choice xmlns:v="urn:schemas-microsoft-com:vml" Requires="v">
                  <p:oleObj spid="_x0000_s5550" name="CS ChemDraw Drawing" r:id="rId9" imgW="2657568" imgH="1345410" progId="ChemDraw.Document.6.0">
                    <p:embed/>
                  </p:oleObj>
                </mc:Choice>
                <mc:Fallback>
                  <p:oleObj name="CS ChemDraw Drawing" r:id="rId9" imgW="2657568" imgH="1345410" progId="ChemDraw.Document.6.0">
                    <p:embed/>
                    <p:pic>
                      <p:nvPicPr>
                        <p:cNvPr id="0" name=""/>
                        <p:cNvPicPr/>
                        <p:nvPr/>
                      </p:nvPicPr>
                      <p:blipFill>
                        <a:blip r:embed="rId10"/>
                        <a:stretch>
                          <a:fillRect/>
                        </a:stretch>
                      </p:blipFill>
                      <p:spPr>
                        <a:xfrm>
                          <a:off x="908131" y="4724400"/>
                          <a:ext cx="2657475" cy="1346200"/>
                        </a:xfrm>
                        <a:prstGeom prst="rect">
                          <a:avLst/>
                        </a:prstGeom>
                      </p:spPr>
                    </p:pic>
                  </p:oleObj>
                </mc:Fallback>
              </mc:AlternateContent>
            </a:graphicData>
          </a:graphic>
        </p:graphicFrame>
        <p:sp>
          <p:nvSpPr>
            <p:cNvPr id="18" name="Oval 17"/>
            <p:cNvSpPr/>
            <p:nvPr/>
          </p:nvSpPr>
          <p:spPr bwMode="auto">
            <a:xfrm rot="20284451">
              <a:off x="3187356" y="4796340"/>
              <a:ext cx="462856" cy="468173"/>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9" name="Oval 18"/>
            <p:cNvSpPr/>
            <p:nvPr/>
          </p:nvSpPr>
          <p:spPr bwMode="auto">
            <a:xfrm rot="20284451">
              <a:off x="6372394" y="4796341"/>
              <a:ext cx="462856" cy="468173"/>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20" name="Oval 19"/>
            <p:cNvSpPr/>
            <p:nvPr/>
          </p:nvSpPr>
          <p:spPr bwMode="auto">
            <a:xfrm rot="20284451">
              <a:off x="5158748" y="5773203"/>
              <a:ext cx="494113" cy="450638"/>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21" name="Oval 20"/>
            <p:cNvSpPr/>
            <p:nvPr/>
          </p:nvSpPr>
          <p:spPr bwMode="auto">
            <a:xfrm rot="20284451">
              <a:off x="2042252" y="5773203"/>
              <a:ext cx="494113" cy="450638"/>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2" name="TextBox 21"/>
            <p:cNvSpPr txBox="1"/>
            <p:nvPr/>
          </p:nvSpPr>
          <p:spPr>
            <a:xfrm>
              <a:off x="901482" y="5345818"/>
              <a:ext cx="1414170" cy="461665"/>
            </a:xfrm>
            <a:prstGeom prst="rect">
              <a:avLst/>
            </a:prstGeom>
            <a:noFill/>
            <a:ln w="12700">
              <a:noFill/>
            </a:ln>
          </p:spPr>
          <p:txBody>
            <a:bodyPr wrap="none" rtlCol="0">
              <a:spAutoFit/>
            </a:bodyPr>
            <a:lstStyle/>
            <a:p>
              <a:pPr algn="ctr"/>
              <a:r>
                <a:rPr lang="en-US" sz="1200" dirty="0" smtClean="0">
                  <a:latin typeface="Times New Roman" panose="02020603050405020304" pitchFamily="18" charset="0"/>
                  <a:cs typeface="Times New Roman" panose="02020603050405020304" pitchFamily="18" charset="0"/>
                </a:rPr>
                <a:t>(</a:t>
              </a:r>
              <a:r>
                <a:rPr lang="en-US" sz="1200" b="1" dirty="0" smtClean="0">
                  <a:latin typeface="Times New Roman" panose="02020603050405020304" pitchFamily="18" charset="0"/>
                  <a:cs typeface="Times New Roman" panose="02020603050405020304" pitchFamily="18" charset="0"/>
                </a:rPr>
                <a:t>11</a:t>
              </a:r>
              <a:r>
                <a:rPr lang="en-US" sz="1200" dirty="0" smtClean="0">
                  <a:latin typeface="Times New Roman" panose="02020603050405020304" pitchFamily="18" charset="0"/>
                  <a:cs typeface="Times New Roman" panose="02020603050405020304" pitchFamily="18" charset="0"/>
                </a:rPr>
                <a:t>)</a:t>
              </a:r>
            </a:p>
            <a:p>
              <a:r>
                <a:rPr lang="en-US" sz="1200" dirty="0" smtClean="0">
                  <a:latin typeface="Times New Roman" panose="02020603050405020304" pitchFamily="18" charset="0"/>
                  <a:cs typeface="Times New Roman" panose="02020603050405020304" pitchFamily="18" charset="0"/>
                </a:rPr>
                <a:t>Solubility: 5 µg/mL</a:t>
              </a:r>
              <a:endParaRPr lang="en-US" sz="12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3720882" y="5345818"/>
              <a:ext cx="1568058" cy="461665"/>
            </a:xfrm>
            <a:prstGeom prst="rect">
              <a:avLst/>
            </a:prstGeom>
            <a:noFill/>
            <a:ln w="12700">
              <a:noFill/>
            </a:ln>
          </p:spPr>
          <p:txBody>
            <a:bodyPr wrap="none" rtlCol="0">
              <a:spAutoFit/>
            </a:bodyPr>
            <a:lstStyle/>
            <a:p>
              <a:pPr algn="ctr"/>
              <a:r>
                <a:rPr lang="en-US" sz="1200" dirty="0" smtClean="0">
                  <a:latin typeface="Times New Roman" panose="02020603050405020304" pitchFamily="18" charset="0"/>
                  <a:cs typeface="Times New Roman" panose="02020603050405020304" pitchFamily="18" charset="0"/>
                </a:rPr>
                <a:t>(</a:t>
              </a:r>
              <a:r>
                <a:rPr lang="en-US" sz="1200" b="1" dirty="0" smtClean="0">
                  <a:latin typeface="Times New Roman" panose="02020603050405020304" pitchFamily="18" charset="0"/>
                  <a:cs typeface="Times New Roman" panose="02020603050405020304" pitchFamily="18" charset="0"/>
                </a:rPr>
                <a:t>12</a:t>
              </a:r>
              <a:r>
                <a:rPr lang="en-US" sz="1200" dirty="0" smtClean="0">
                  <a:latin typeface="Times New Roman" panose="02020603050405020304" pitchFamily="18" charset="0"/>
                  <a:cs typeface="Times New Roman" panose="02020603050405020304" pitchFamily="18" charset="0"/>
                </a:rPr>
                <a:t>)</a:t>
              </a:r>
              <a:br>
                <a:rPr lang="en-US" sz="1200" dirty="0" smtClean="0">
                  <a:latin typeface="Times New Roman" panose="02020603050405020304" pitchFamily="18" charset="0"/>
                  <a:cs typeface="Times New Roman" panose="02020603050405020304" pitchFamily="18" charset="0"/>
                </a:rPr>
              </a:br>
              <a:r>
                <a:rPr lang="en-US" sz="1200" dirty="0" smtClean="0">
                  <a:latin typeface="Times New Roman" panose="02020603050405020304" pitchFamily="18" charset="0"/>
                  <a:cs typeface="Times New Roman" panose="02020603050405020304" pitchFamily="18" charset="0"/>
                </a:rPr>
                <a:t>Solubility: 610 µg/mL</a:t>
              </a:r>
              <a:endParaRPr lang="en-US" sz="1200"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bwMode="auto">
            <a:xfrm>
              <a:off x="2577882" y="6134633"/>
              <a:ext cx="2406795"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5" name="TextBox 24"/>
            <p:cNvSpPr txBox="1"/>
            <p:nvPr/>
          </p:nvSpPr>
          <p:spPr>
            <a:xfrm>
              <a:off x="2927233" y="5715000"/>
              <a:ext cx="1765299" cy="376834"/>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Add </a:t>
              </a:r>
              <a:r>
                <a:rPr lang="en-US" sz="1400" dirty="0" err="1" smtClean="0">
                  <a:latin typeface="Times New Roman" panose="02020603050405020304" pitchFamily="18" charset="0"/>
                  <a:cs typeface="Times New Roman" panose="02020603050405020304" pitchFamily="18" charset="0"/>
                </a:rPr>
                <a:t>ionizable</a:t>
              </a:r>
              <a:r>
                <a:rPr lang="en-US" sz="1400" dirty="0" smtClean="0">
                  <a:latin typeface="Times New Roman" panose="02020603050405020304" pitchFamily="18" charset="0"/>
                  <a:cs typeface="Times New Roman" panose="02020603050405020304" pitchFamily="18" charset="0"/>
                </a:rPr>
                <a:t> group</a:t>
              </a:r>
            </a:p>
          </p:txBody>
        </p:sp>
      </p:grpSp>
    </p:spTree>
    <p:extLst>
      <p:ext uri="{BB962C8B-B14F-4D97-AF65-F5344CB8AC3E}">
        <p14:creationId xmlns:p14="http://schemas.microsoft.com/office/powerpoint/2010/main" val="12634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17</a:t>
            </a:fld>
            <a:endParaRPr lang="en-US"/>
          </a:p>
        </p:txBody>
      </p:sp>
      <p:grpSp>
        <p:nvGrpSpPr>
          <p:cNvPr id="5" name="Group 4"/>
          <p:cNvGrpSpPr/>
          <p:nvPr/>
        </p:nvGrpSpPr>
        <p:grpSpPr>
          <a:xfrm>
            <a:off x="2209800" y="766011"/>
            <a:ext cx="7688609" cy="1905000"/>
            <a:chOff x="457200" y="367836"/>
            <a:chExt cx="5630863" cy="1395154"/>
          </a:xfrm>
        </p:grpSpPr>
        <p:grpSp>
          <p:nvGrpSpPr>
            <p:cNvPr id="6" name="Group 5"/>
            <p:cNvGrpSpPr/>
            <p:nvPr/>
          </p:nvGrpSpPr>
          <p:grpSpPr>
            <a:xfrm>
              <a:off x="457200" y="381000"/>
              <a:ext cx="2659063" cy="1361420"/>
              <a:chOff x="457200" y="381000"/>
              <a:chExt cx="2659063" cy="1361420"/>
            </a:xfrm>
          </p:grpSpPr>
          <p:graphicFrame>
            <p:nvGraphicFramePr>
              <p:cNvPr id="12" name="Object 11"/>
              <p:cNvGraphicFramePr>
                <a:graphicFrameLocks noChangeAspect="1"/>
              </p:cNvGraphicFramePr>
              <p:nvPr>
                <p:extLst>
                  <p:ext uri="{D42A27DB-BD31-4B8C-83A1-F6EECF244321}">
                    <p14:modId xmlns:p14="http://schemas.microsoft.com/office/powerpoint/2010/main" val="497597811"/>
                  </p:ext>
                </p:extLst>
              </p:nvPr>
            </p:nvGraphicFramePr>
            <p:xfrm>
              <a:off x="457200" y="381000"/>
              <a:ext cx="2659063" cy="1217613"/>
            </p:xfrm>
            <a:graphic>
              <a:graphicData uri="http://schemas.openxmlformats.org/presentationml/2006/ole">
                <mc:AlternateContent xmlns:mc="http://schemas.openxmlformats.org/markup-compatibility/2006">
                  <mc:Choice xmlns:v="urn:schemas-microsoft-com:vml" Requires="v">
                    <p:oleObj spid="_x0000_s6359" r:id="rId3" imgW="2658600" imgH="1217160" progId="">
                      <p:embed/>
                    </p:oleObj>
                  </mc:Choice>
                  <mc:Fallback>
                    <p:oleObj r:id="rId3" imgW="2658600" imgH="1217160" progId="">
                      <p:embed/>
                      <p:pic>
                        <p:nvPicPr>
                          <p:cNvPr id="0" name=""/>
                          <p:cNvPicPr/>
                          <p:nvPr/>
                        </p:nvPicPr>
                        <p:blipFill>
                          <a:blip r:embed="rId4"/>
                          <a:stretch>
                            <a:fillRect/>
                          </a:stretch>
                        </p:blipFill>
                        <p:spPr>
                          <a:xfrm>
                            <a:off x="457200" y="381000"/>
                            <a:ext cx="2659063" cy="1217613"/>
                          </a:xfrm>
                          <a:prstGeom prst="rect">
                            <a:avLst/>
                          </a:prstGeom>
                        </p:spPr>
                      </p:pic>
                    </p:oleObj>
                  </mc:Fallback>
                </mc:AlternateContent>
              </a:graphicData>
            </a:graphic>
          </p:graphicFrame>
          <p:sp>
            <p:nvSpPr>
              <p:cNvPr id="13" name="Rectangle 12"/>
              <p:cNvSpPr/>
              <p:nvPr/>
            </p:nvSpPr>
            <p:spPr>
              <a:xfrm>
                <a:off x="1371600" y="1219200"/>
                <a:ext cx="931665" cy="523220"/>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(13)</a:t>
                </a:r>
              </a:p>
              <a:p>
                <a:pPr algn="ctr"/>
                <a:r>
                  <a:rPr lang="en-US" sz="1400" dirty="0" smtClean="0">
                    <a:latin typeface="Times New Roman" panose="02020603050405020304" pitchFamily="18" charset="0"/>
                    <a:cs typeface="Times New Roman" panose="02020603050405020304" pitchFamily="18" charset="0"/>
                  </a:rPr>
                  <a:t>8.4 </a:t>
                </a:r>
                <a:r>
                  <a:rPr lang="en-US" sz="1400" dirty="0" err="1">
                    <a:latin typeface="Times New Roman" panose="02020603050405020304" pitchFamily="18" charset="0"/>
                    <a:cs typeface="Times New Roman" panose="02020603050405020304" pitchFamily="18" charset="0"/>
                  </a:rPr>
                  <a:t>ug</a:t>
                </a:r>
                <a:r>
                  <a:rPr lang="en-US" sz="1400" dirty="0">
                    <a:latin typeface="Times New Roman" panose="02020603050405020304" pitchFamily="18" charset="0"/>
                    <a:cs typeface="Times New Roman" panose="02020603050405020304" pitchFamily="18" charset="0"/>
                  </a:rPr>
                  <a:t>/mL</a:t>
                </a:r>
              </a:p>
            </p:txBody>
          </p:sp>
        </p:grpSp>
        <p:sp>
          <p:nvSpPr>
            <p:cNvPr id="7" name="Oval 6"/>
            <p:cNvSpPr/>
            <p:nvPr/>
          </p:nvSpPr>
          <p:spPr bwMode="auto">
            <a:xfrm rot="17854077">
              <a:off x="879712" y="368847"/>
              <a:ext cx="448772" cy="446749"/>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nvGrpSpPr>
            <p:cNvPr id="8" name="Group 7"/>
            <p:cNvGrpSpPr/>
            <p:nvPr/>
          </p:nvGrpSpPr>
          <p:grpSpPr>
            <a:xfrm>
              <a:off x="3429000" y="381000"/>
              <a:ext cx="2659063" cy="1381990"/>
              <a:chOff x="457200" y="1960630"/>
              <a:chExt cx="2659063" cy="1381990"/>
            </a:xfrm>
          </p:grpSpPr>
          <p:graphicFrame>
            <p:nvGraphicFramePr>
              <p:cNvPr id="9" name="Object 8"/>
              <p:cNvGraphicFramePr>
                <a:graphicFrameLocks noChangeAspect="1"/>
              </p:cNvGraphicFramePr>
              <p:nvPr>
                <p:extLst>
                  <p:ext uri="{D42A27DB-BD31-4B8C-83A1-F6EECF244321}">
                    <p14:modId xmlns:p14="http://schemas.microsoft.com/office/powerpoint/2010/main" val="825088059"/>
                  </p:ext>
                </p:extLst>
              </p:nvPr>
            </p:nvGraphicFramePr>
            <p:xfrm>
              <a:off x="457200" y="1981200"/>
              <a:ext cx="2659063" cy="1212850"/>
            </p:xfrm>
            <a:graphic>
              <a:graphicData uri="http://schemas.openxmlformats.org/presentationml/2006/ole">
                <mc:AlternateContent xmlns:mc="http://schemas.openxmlformats.org/markup-compatibility/2006">
                  <mc:Choice xmlns:v="urn:schemas-microsoft-com:vml" Requires="v">
                    <p:oleObj spid="_x0000_s6360" r:id="rId5" imgW="2659320" imgH="1212120" progId="">
                      <p:embed/>
                    </p:oleObj>
                  </mc:Choice>
                  <mc:Fallback>
                    <p:oleObj r:id="rId5" imgW="2659320" imgH="1212120" progId="">
                      <p:embed/>
                      <p:pic>
                        <p:nvPicPr>
                          <p:cNvPr id="0" name=""/>
                          <p:cNvPicPr/>
                          <p:nvPr/>
                        </p:nvPicPr>
                        <p:blipFill>
                          <a:blip r:embed="rId6"/>
                          <a:stretch>
                            <a:fillRect/>
                          </a:stretch>
                        </p:blipFill>
                        <p:spPr>
                          <a:xfrm>
                            <a:off x="457200" y="1981200"/>
                            <a:ext cx="2659063" cy="1212850"/>
                          </a:xfrm>
                          <a:prstGeom prst="rect">
                            <a:avLst/>
                          </a:prstGeom>
                        </p:spPr>
                      </p:pic>
                    </p:oleObj>
                  </mc:Fallback>
                </mc:AlternateContent>
              </a:graphicData>
            </a:graphic>
          </p:graphicFrame>
          <p:sp>
            <p:nvSpPr>
              <p:cNvPr id="10" name="Rectangle 9"/>
              <p:cNvSpPr/>
              <p:nvPr/>
            </p:nvSpPr>
            <p:spPr>
              <a:xfrm>
                <a:off x="1394042" y="2819400"/>
                <a:ext cx="886781" cy="523220"/>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(14)</a:t>
                </a:r>
              </a:p>
              <a:p>
                <a:pPr algn="ctr"/>
                <a:r>
                  <a:rPr lang="en-US" sz="1400" dirty="0" smtClean="0">
                    <a:latin typeface="Times New Roman" panose="02020603050405020304" pitchFamily="18" charset="0"/>
                    <a:cs typeface="Times New Roman" panose="02020603050405020304" pitchFamily="18" charset="0"/>
                  </a:rPr>
                  <a:t>80 </a:t>
                </a:r>
                <a:r>
                  <a:rPr lang="en-US" sz="1400" dirty="0" err="1">
                    <a:latin typeface="Times New Roman" panose="02020603050405020304" pitchFamily="18" charset="0"/>
                    <a:cs typeface="Times New Roman" panose="02020603050405020304" pitchFamily="18" charset="0"/>
                  </a:rPr>
                  <a:t>ug</a:t>
                </a:r>
                <a:r>
                  <a:rPr lang="en-US" sz="1400" dirty="0">
                    <a:latin typeface="Times New Roman" panose="02020603050405020304" pitchFamily="18" charset="0"/>
                    <a:cs typeface="Times New Roman" panose="02020603050405020304" pitchFamily="18" charset="0"/>
                  </a:rPr>
                  <a:t>/mL</a:t>
                </a:r>
              </a:p>
            </p:txBody>
          </p:sp>
          <p:sp>
            <p:nvSpPr>
              <p:cNvPr id="11" name="Oval 10"/>
              <p:cNvSpPr/>
              <p:nvPr/>
            </p:nvSpPr>
            <p:spPr bwMode="auto">
              <a:xfrm rot="17854077">
                <a:off x="880610" y="1961641"/>
                <a:ext cx="448772" cy="446749"/>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sp>
        <p:nvSpPr>
          <p:cNvPr id="14" name="TextBox 13"/>
          <p:cNvSpPr txBox="1"/>
          <p:nvPr/>
        </p:nvSpPr>
        <p:spPr>
          <a:xfrm>
            <a:off x="1791949" y="3787436"/>
            <a:ext cx="8951333" cy="1569660"/>
          </a:xfrm>
          <a:prstGeom prst="rect">
            <a:avLst/>
          </a:prstGeom>
          <a:noFill/>
        </p:spPr>
        <p:txBody>
          <a:bodyPr wrap="square" rtlCol="0">
            <a:spAutoFit/>
          </a:bodyPr>
          <a:lstStyle/>
          <a:p>
            <a:pPr marL="285750" indent="-285750">
              <a:buFont typeface="Arial" charset="0"/>
              <a:buChar char="•"/>
            </a:pPr>
            <a:r>
              <a:rPr lang="en-US" sz="2400" dirty="0" smtClean="0"/>
              <a:t>Flat, disc-like structures are often poorly soluble due to pi-stacking interactions</a:t>
            </a:r>
          </a:p>
          <a:p>
            <a:pPr marL="285750" indent="-285750">
              <a:buFont typeface="Arial" charset="0"/>
              <a:buChar char="•"/>
            </a:pPr>
            <a:r>
              <a:rPr lang="en-US" sz="2400" dirty="0" smtClean="0"/>
              <a:t>Adding 3D structural elements to a molecule often increases solubility </a:t>
            </a:r>
            <a:endParaRPr lang="en-US" sz="2400" dirty="0"/>
          </a:p>
        </p:txBody>
      </p:sp>
    </p:spTree>
    <p:extLst>
      <p:ext uri="{BB962C8B-B14F-4D97-AF65-F5344CB8AC3E}">
        <p14:creationId xmlns:p14="http://schemas.microsoft.com/office/powerpoint/2010/main" val="953098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18</a:t>
            </a:fld>
            <a:endParaRPr lang="en-US"/>
          </a:p>
        </p:txBody>
      </p:sp>
      <p:sp>
        <p:nvSpPr>
          <p:cNvPr id="5" name="TextBox 4"/>
          <p:cNvSpPr txBox="1"/>
          <p:nvPr/>
        </p:nvSpPr>
        <p:spPr>
          <a:xfrm>
            <a:off x="1505438" y="335762"/>
            <a:ext cx="1760675" cy="461665"/>
          </a:xfrm>
          <a:prstGeom prst="rect">
            <a:avLst/>
          </a:prstGeom>
          <a:noFill/>
        </p:spPr>
        <p:txBody>
          <a:bodyPr wrap="none" rtlCol="0">
            <a:spAutoFit/>
          </a:bodyPr>
          <a:lstStyle/>
          <a:p>
            <a:r>
              <a:rPr lang="en-US" sz="2400" dirty="0" smtClean="0"/>
              <a:t>Permeability</a:t>
            </a:r>
            <a:endParaRPr lang="en-US" sz="2400" dirty="0"/>
          </a:p>
        </p:txBody>
      </p:sp>
      <p:grpSp>
        <p:nvGrpSpPr>
          <p:cNvPr id="15" name="Group 14"/>
          <p:cNvGrpSpPr/>
          <p:nvPr/>
        </p:nvGrpSpPr>
        <p:grpSpPr>
          <a:xfrm>
            <a:off x="10827952" y="1172114"/>
            <a:ext cx="1051695" cy="3787613"/>
            <a:chOff x="9997863" y="765700"/>
            <a:chExt cx="1051695" cy="3787613"/>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44000" t="-463" r="42999" b="3151"/>
            <a:stretch/>
          </p:blipFill>
          <p:spPr>
            <a:xfrm>
              <a:off x="9997863" y="765700"/>
              <a:ext cx="1051695" cy="3787613"/>
            </a:xfrm>
            <a:prstGeom prst="rect">
              <a:avLst/>
            </a:prstGeom>
          </p:spPr>
        </p:pic>
        <p:grpSp>
          <p:nvGrpSpPr>
            <p:cNvPr id="17" name="Group 16"/>
            <p:cNvGrpSpPr>
              <a:grpSpLocks noChangeAspect="1"/>
            </p:cNvGrpSpPr>
            <p:nvPr/>
          </p:nvGrpSpPr>
          <p:grpSpPr>
            <a:xfrm>
              <a:off x="10316889" y="2375504"/>
              <a:ext cx="388453" cy="365619"/>
              <a:chOff x="4791075" y="1717121"/>
              <a:chExt cx="1247775" cy="1102279"/>
            </a:xfrm>
          </p:grpSpPr>
          <p:sp>
            <p:nvSpPr>
              <p:cNvPr id="18" name="Freeform 17"/>
              <p:cNvSpPr/>
              <p:nvPr/>
            </p:nvSpPr>
            <p:spPr>
              <a:xfrm>
                <a:off x="4791075" y="1717121"/>
                <a:ext cx="1247775" cy="1102279"/>
              </a:xfrm>
              <a:custGeom>
                <a:avLst/>
                <a:gdLst>
                  <a:gd name="connsiteX0" fmla="*/ 0 w 1247775"/>
                  <a:gd name="connsiteY0" fmla="*/ 450655 h 1069780"/>
                  <a:gd name="connsiteX1" fmla="*/ 47625 w 1247775"/>
                  <a:gd name="connsiteY1" fmla="*/ 403030 h 1069780"/>
                  <a:gd name="connsiteX2" fmla="*/ 66675 w 1247775"/>
                  <a:gd name="connsiteY2" fmla="*/ 374455 h 1069780"/>
                  <a:gd name="connsiteX3" fmla="*/ 38100 w 1247775"/>
                  <a:gd name="connsiteY3" fmla="*/ 279205 h 1069780"/>
                  <a:gd name="connsiteX4" fmla="*/ 28575 w 1247775"/>
                  <a:gd name="connsiteY4" fmla="*/ 250630 h 1069780"/>
                  <a:gd name="connsiteX5" fmla="*/ 38100 w 1247775"/>
                  <a:gd name="connsiteY5" fmla="*/ 79180 h 1069780"/>
                  <a:gd name="connsiteX6" fmla="*/ 47625 w 1247775"/>
                  <a:gd name="connsiteY6" fmla="*/ 50605 h 1069780"/>
                  <a:gd name="connsiteX7" fmla="*/ 76200 w 1247775"/>
                  <a:gd name="connsiteY7" fmla="*/ 31555 h 1069780"/>
                  <a:gd name="connsiteX8" fmla="*/ 152400 w 1247775"/>
                  <a:gd name="connsiteY8" fmla="*/ 12505 h 1069780"/>
                  <a:gd name="connsiteX9" fmla="*/ 209550 w 1247775"/>
                  <a:gd name="connsiteY9" fmla="*/ 31555 h 1069780"/>
                  <a:gd name="connsiteX10" fmla="*/ 228600 w 1247775"/>
                  <a:gd name="connsiteY10" fmla="*/ 60130 h 1069780"/>
                  <a:gd name="connsiteX11" fmla="*/ 257175 w 1247775"/>
                  <a:gd name="connsiteY11" fmla="*/ 69655 h 1069780"/>
                  <a:gd name="connsiteX12" fmla="*/ 314325 w 1247775"/>
                  <a:gd name="connsiteY12" fmla="*/ 98230 h 1069780"/>
                  <a:gd name="connsiteX13" fmla="*/ 342900 w 1247775"/>
                  <a:gd name="connsiteY13" fmla="*/ 126805 h 1069780"/>
                  <a:gd name="connsiteX14" fmla="*/ 400050 w 1247775"/>
                  <a:gd name="connsiteY14" fmla="*/ 145855 h 1069780"/>
                  <a:gd name="connsiteX15" fmla="*/ 466725 w 1247775"/>
                  <a:gd name="connsiteY15" fmla="*/ 164905 h 1069780"/>
                  <a:gd name="connsiteX16" fmla="*/ 695325 w 1247775"/>
                  <a:gd name="connsiteY16" fmla="*/ 155380 h 1069780"/>
                  <a:gd name="connsiteX17" fmla="*/ 723900 w 1247775"/>
                  <a:gd name="connsiteY17" fmla="*/ 145855 h 1069780"/>
                  <a:gd name="connsiteX18" fmla="*/ 790575 w 1247775"/>
                  <a:gd name="connsiteY18" fmla="*/ 136330 h 1069780"/>
                  <a:gd name="connsiteX19" fmla="*/ 847725 w 1247775"/>
                  <a:gd name="connsiteY19" fmla="*/ 117280 h 1069780"/>
                  <a:gd name="connsiteX20" fmla="*/ 876300 w 1247775"/>
                  <a:gd name="connsiteY20" fmla="*/ 107755 h 1069780"/>
                  <a:gd name="connsiteX21" fmla="*/ 914400 w 1247775"/>
                  <a:gd name="connsiteY21" fmla="*/ 88705 h 1069780"/>
                  <a:gd name="connsiteX22" fmla="*/ 942975 w 1247775"/>
                  <a:gd name="connsiteY22" fmla="*/ 69655 h 1069780"/>
                  <a:gd name="connsiteX23" fmla="*/ 981075 w 1247775"/>
                  <a:gd name="connsiteY23" fmla="*/ 60130 h 1069780"/>
                  <a:gd name="connsiteX24" fmla="*/ 1095375 w 1247775"/>
                  <a:gd name="connsiteY24" fmla="*/ 69655 h 1069780"/>
                  <a:gd name="connsiteX25" fmla="*/ 1123950 w 1247775"/>
                  <a:gd name="connsiteY25" fmla="*/ 79180 h 1069780"/>
                  <a:gd name="connsiteX26" fmla="*/ 1143000 w 1247775"/>
                  <a:gd name="connsiteY26" fmla="*/ 107755 h 1069780"/>
                  <a:gd name="connsiteX27" fmla="*/ 1162050 w 1247775"/>
                  <a:gd name="connsiteY27" fmla="*/ 164905 h 1069780"/>
                  <a:gd name="connsiteX28" fmla="*/ 1152525 w 1247775"/>
                  <a:gd name="connsiteY28" fmla="*/ 241105 h 1069780"/>
                  <a:gd name="connsiteX29" fmla="*/ 1133475 w 1247775"/>
                  <a:gd name="connsiteY29" fmla="*/ 298255 h 1069780"/>
                  <a:gd name="connsiteX30" fmla="*/ 1123950 w 1247775"/>
                  <a:gd name="connsiteY30" fmla="*/ 326830 h 1069780"/>
                  <a:gd name="connsiteX31" fmla="*/ 1104900 w 1247775"/>
                  <a:gd name="connsiteY31" fmla="*/ 355405 h 1069780"/>
                  <a:gd name="connsiteX32" fmla="*/ 1095375 w 1247775"/>
                  <a:gd name="connsiteY32" fmla="*/ 393505 h 1069780"/>
                  <a:gd name="connsiteX33" fmla="*/ 1123950 w 1247775"/>
                  <a:gd name="connsiteY33" fmla="*/ 564955 h 1069780"/>
                  <a:gd name="connsiteX34" fmla="*/ 1143000 w 1247775"/>
                  <a:gd name="connsiteY34" fmla="*/ 593530 h 1069780"/>
                  <a:gd name="connsiteX35" fmla="*/ 1152525 w 1247775"/>
                  <a:gd name="connsiteY35" fmla="*/ 622105 h 1069780"/>
                  <a:gd name="connsiteX36" fmla="*/ 1200150 w 1247775"/>
                  <a:gd name="connsiteY36" fmla="*/ 688780 h 1069780"/>
                  <a:gd name="connsiteX37" fmla="*/ 1219200 w 1247775"/>
                  <a:gd name="connsiteY37" fmla="*/ 717355 h 1069780"/>
                  <a:gd name="connsiteX38" fmla="*/ 1247775 w 1247775"/>
                  <a:gd name="connsiteY38" fmla="*/ 736405 h 1069780"/>
                  <a:gd name="connsiteX39" fmla="*/ 1219200 w 1247775"/>
                  <a:gd name="connsiteY39" fmla="*/ 803080 h 1069780"/>
                  <a:gd name="connsiteX40" fmla="*/ 1209675 w 1247775"/>
                  <a:gd name="connsiteY40" fmla="*/ 841180 h 1069780"/>
                  <a:gd name="connsiteX41" fmla="*/ 1162050 w 1247775"/>
                  <a:gd name="connsiteY41" fmla="*/ 888805 h 1069780"/>
                  <a:gd name="connsiteX42" fmla="*/ 1104900 w 1247775"/>
                  <a:gd name="connsiteY42" fmla="*/ 926905 h 1069780"/>
                  <a:gd name="connsiteX43" fmla="*/ 1076325 w 1247775"/>
                  <a:gd name="connsiteY43" fmla="*/ 945955 h 1069780"/>
                  <a:gd name="connsiteX44" fmla="*/ 981075 w 1247775"/>
                  <a:gd name="connsiteY44" fmla="*/ 974530 h 1069780"/>
                  <a:gd name="connsiteX45" fmla="*/ 923925 w 1247775"/>
                  <a:gd name="connsiteY45" fmla="*/ 1003105 h 1069780"/>
                  <a:gd name="connsiteX46" fmla="*/ 866775 w 1247775"/>
                  <a:gd name="connsiteY46" fmla="*/ 1022155 h 1069780"/>
                  <a:gd name="connsiteX47" fmla="*/ 809625 w 1247775"/>
                  <a:gd name="connsiteY47" fmla="*/ 1041205 h 1069780"/>
                  <a:gd name="connsiteX48" fmla="*/ 781050 w 1247775"/>
                  <a:gd name="connsiteY48" fmla="*/ 1050730 h 1069780"/>
                  <a:gd name="connsiteX49" fmla="*/ 752475 w 1247775"/>
                  <a:gd name="connsiteY49" fmla="*/ 1060255 h 1069780"/>
                  <a:gd name="connsiteX50" fmla="*/ 685800 w 1247775"/>
                  <a:gd name="connsiteY50" fmla="*/ 1069780 h 1069780"/>
                  <a:gd name="connsiteX51" fmla="*/ 628650 w 1247775"/>
                  <a:gd name="connsiteY51" fmla="*/ 1060255 h 1069780"/>
                  <a:gd name="connsiteX52" fmla="*/ 590550 w 1247775"/>
                  <a:gd name="connsiteY52" fmla="*/ 1012630 h 1069780"/>
                  <a:gd name="connsiteX53" fmla="*/ 561975 w 1247775"/>
                  <a:gd name="connsiteY53" fmla="*/ 993580 h 1069780"/>
                  <a:gd name="connsiteX54" fmla="*/ 523875 w 1247775"/>
                  <a:gd name="connsiteY54" fmla="*/ 879280 h 1069780"/>
                  <a:gd name="connsiteX55" fmla="*/ 485775 w 1247775"/>
                  <a:gd name="connsiteY55" fmla="*/ 822130 h 1069780"/>
                  <a:gd name="connsiteX56" fmla="*/ 495300 w 1247775"/>
                  <a:gd name="connsiteY56" fmla="*/ 764980 h 1069780"/>
                  <a:gd name="connsiteX57" fmla="*/ 533400 w 1247775"/>
                  <a:gd name="connsiteY57" fmla="*/ 774505 h 1069780"/>
                  <a:gd name="connsiteX58" fmla="*/ 581025 w 1247775"/>
                  <a:gd name="connsiteY58" fmla="*/ 784030 h 1069780"/>
                  <a:gd name="connsiteX59" fmla="*/ 619125 w 1247775"/>
                  <a:gd name="connsiteY59" fmla="*/ 841180 h 1069780"/>
                  <a:gd name="connsiteX60" fmla="*/ 638175 w 1247775"/>
                  <a:gd name="connsiteY60" fmla="*/ 869755 h 1069780"/>
                  <a:gd name="connsiteX61" fmla="*/ 695325 w 1247775"/>
                  <a:gd name="connsiteY61" fmla="*/ 888805 h 1069780"/>
                  <a:gd name="connsiteX62" fmla="*/ 723900 w 1247775"/>
                  <a:gd name="connsiteY62" fmla="*/ 898330 h 1069780"/>
                  <a:gd name="connsiteX63" fmla="*/ 800100 w 1247775"/>
                  <a:gd name="connsiteY63" fmla="*/ 879280 h 1069780"/>
                  <a:gd name="connsiteX64" fmla="*/ 828675 w 1247775"/>
                  <a:gd name="connsiteY64" fmla="*/ 860230 h 1069780"/>
                  <a:gd name="connsiteX65" fmla="*/ 876300 w 1247775"/>
                  <a:gd name="connsiteY65" fmla="*/ 822130 h 1069780"/>
                  <a:gd name="connsiteX66" fmla="*/ 904875 w 1247775"/>
                  <a:gd name="connsiteY66" fmla="*/ 803080 h 1069780"/>
                  <a:gd name="connsiteX67" fmla="*/ 962025 w 1247775"/>
                  <a:gd name="connsiteY67" fmla="*/ 784030 h 1069780"/>
                  <a:gd name="connsiteX68" fmla="*/ 971550 w 1247775"/>
                  <a:gd name="connsiteY68" fmla="*/ 755455 h 1069780"/>
                  <a:gd name="connsiteX69" fmla="*/ 1000125 w 1247775"/>
                  <a:gd name="connsiteY69" fmla="*/ 698305 h 1069780"/>
                  <a:gd name="connsiteX70" fmla="*/ 971550 w 1247775"/>
                  <a:gd name="connsiteY70" fmla="*/ 641155 h 1069780"/>
                  <a:gd name="connsiteX71" fmla="*/ 962025 w 1247775"/>
                  <a:gd name="connsiteY71" fmla="*/ 612580 h 1069780"/>
                  <a:gd name="connsiteX72" fmla="*/ 933450 w 1247775"/>
                  <a:gd name="connsiteY72" fmla="*/ 593530 h 1069780"/>
                  <a:gd name="connsiteX73" fmla="*/ 923925 w 1247775"/>
                  <a:gd name="connsiteY73" fmla="*/ 564955 h 1069780"/>
                  <a:gd name="connsiteX74" fmla="*/ 895350 w 1247775"/>
                  <a:gd name="connsiteY74" fmla="*/ 545905 h 1069780"/>
                  <a:gd name="connsiteX75" fmla="*/ 876300 w 1247775"/>
                  <a:gd name="connsiteY75" fmla="*/ 488755 h 1069780"/>
                  <a:gd name="connsiteX76" fmla="*/ 866775 w 1247775"/>
                  <a:gd name="connsiteY76" fmla="*/ 460180 h 1069780"/>
                  <a:gd name="connsiteX77" fmla="*/ 914400 w 1247775"/>
                  <a:gd name="connsiteY77" fmla="*/ 383980 h 1069780"/>
                  <a:gd name="connsiteX78" fmla="*/ 942975 w 1247775"/>
                  <a:gd name="connsiteY78" fmla="*/ 326830 h 1069780"/>
                  <a:gd name="connsiteX79" fmla="*/ 962025 w 1247775"/>
                  <a:gd name="connsiteY79" fmla="*/ 260155 h 1069780"/>
                  <a:gd name="connsiteX80" fmla="*/ 828675 w 1247775"/>
                  <a:gd name="connsiteY80" fmla="*/ 241105 h 1069780"/>
                  <a:gd name="connsiteX81" fmla="*/ 771525 w 1247775"/>
                  <a:gd name="connsiteY81" fmla="*/ 260155 h 1069780"/>
                  <a:gd name="connsiteX82" fmla="*/ 742950 w 1247775"/>
                  <a:gd name="connsiteY82" fmla="*/ 269680 h 1069780"/>
                  <a:gd name="connsiteX83" fmla="*/ 714375 w 1247775"/>
                  <a:gd name="connsiteY83" fmla="*/ 279205 h 1069780"/>
                  <a:gd name="connsiteX84" fmla="*/ 676275 w 1247775"/>
                  <a:gd name="connsiteY84" fmla="*/ 288730 h 1069780"/>
                  <a:gd name="connsiteX85" fmla="*/ 590550 w 1247775"/>
                  <a:gd name="connsiteY85" fmla="*/ 307780 h 1069780"/>
                  <a:gd name="connsiteX86" fmla="*/ 495300 w 1247775"/>
                  <a:gd name="connsiteY86" fmla="*/ 298255 h 1069780"/>
                  <a:gd name="connsiteX87" fmla="*/ 390525 w 1247775"/>
                  <a:gd name="connsiteY87" fmla="*/ 269680 h 1069780"/>
                  <a:gd name="connsiteX88" fmla="*/ 361950 w 1247775"/>
                  <a:gd name="connsiteY88" fmla="*/ 250630 h 1069780"/>
                  <a:gd name="connsiteX89" fmla="*/ 304800 w 1247775"/>
                  <a:gd name="connsiteY89" fmla="*/ 231580 h 1069780"/>
                  <a:gd name="connsiteX90" fmla="*/ 276225 w 1247775"/>
                  <a:gd name="connsiteY90" fmla="*/ 212530 h 1069780"/>
                  <a:gd name="connsiteX91" fmla="*/ 190500 w 1247775"/>
                  <a:gd name="connsiteY91" fmla="*/ 241105 h 1069780"/>
                  <a:gd name="connsiteX92" fmla="*/ 180975 w 1247775"/>
                  <a:gd name="connsiteY92" fmla="*/ 288730 h 1069780"/>
                  <a:gd name="connsiteX93" fmla="*/ 190500 w 1247775"/>
                  <a:gd name="connsiteY93" fmla="*/ 355405 h 1069780"/>
                  <a:gd name="connsiteX94" fmla="*/ 209550 w 1247775"/>
                  <a:gd name="connsiteY94" fmla="*/ 488755 h 1069780"/>
                  <a:gd name="connsiteX95" fmla="*/ 180975 w 1247775"/>
                  <a:gd name="connsiteY95" fmla="*/ 650680 h 1069780"/>
                  <a:gd name="connsiteX96" fmla="*/ 171450 w 1247775"/>
                  <a:gd name="connsiteY96" fmla="*/ 679255 h 1069780"/>
                  <a:gd name="connsiteX97" fmla="*/ 142875 w 1247775"/>
                  <a:gd name="connsiteY97" fmla="*/ 688780 h 1069780"/>
                  <a:gd name="connsiteX98" fmla="*/ 66675 w 1247775"/>
                  <a:gd name="connsiteY98" fmla="*/ 669730 h 1069780"/>
                  <a:gd name="connsiteX99" fmla="*/ 38100 w 1247775"/>
                  <a:gd name="connsiteY99" fmla="*/ 641155 h 1069780"/>
                  <a:gd name="connsiteX100" fmla="*/ 19050 w 1247775"/>
                  <a:gd name="connsiteY100" fmla="*/ 612580 h 1069780"/>
                  <a:gd name="connsiteX101" fmla="*/ 0 w 1247775"/>
                  <a:gd name="connsiteY101" fmla="*/ 526855 h 1069780"/>
                  <a:gd name="connsiteX102" fmla="*/ 9525 w 1247775"/>
                  <a:gd name="connsiteY102" fmla="*/ 431605 h 1069780"/>
                  <a:gd name="connsiteX103" fmla="*/ 9525 w 1247775"/>
                  <a:gd name="connsiteY103" fmla="*/ 393505 h 10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247775" h="1069780">
                    <a:moveTo>
                      <a:pt x="0" y="450655"/>
                    </a:moveTo>
                    <a:cubicBezTo>
                      <a:pt x="15875" y="434780"/>
                      <a:pt x="32841" y="419926"/>
                      <a:pt x="47625" y="403030"/>
                    </a:cubicBezTo>
                    <a:cubicBezTo>
                      <a:pt x="55163" y="394415"/>
                      <a:pt x="65536" y="385846"/>
                      <a:pt x="66675" y="374455"/>
                    </a:cubicBezTo>
                    <a:cubicBezTo>
                      <a:pt x="73893" y="302279"/>
                      <a:pt x="60241" y="323487"/>
                      <a:pt x="38100" y="279205"/>
                    </a:cubicBezTo>
                    <a:cubicBezTo>
                      <a:pt x="33610" y="270225"/>
                      <a:pt x="31750" y="260155"/>
                      <a:pt x="28575" y="250630"/>
                    </a:cubicBezTo>
                    <a:cubicBezTo>
                      <a:pt x="31750" y="193480"/>
                      <a:pt x="32673" y="136160"/>
                      <a:pt x="38100" y="79180"/>
                    </a:cubicBezTo>
                    <a:cubicBezTo>
                      <a:pt x="39052" y="69185"/>
                      <a:pt x="41353" y="58445"/>
                      <a:pt x="47625" y="50605"/>
                    </a:cubicBezTo>
                    <a:cubicBezTo>
                      <a:pt x="54776" y="41666"/>
                      <a:pt x="66675" y="37905"/>
                      <a:pt x="76200" y="31555"/>
                    </a:cubicBezTo>
                    <a:cubicBezTo>
                      <a:pt x="104031" y="-10191"/>
                      <a:pt x="87217" y="-3791"/>
                      <a:pt x="152400" y="12505"/>
                    </a:cubicBezTo>
                    <a:cubicBezTo>
                      <a:pt x="171881" y="17375"/>
                      <a:pt x="209550" y="31555"/>
                      <a:pt x="209550" y="31555"/>
                    </a:cubicBezTo>
                    <a:cubicBezTo>
                      <a:pt x="215900" y="41080"/>
                      <a:pt x="219661" y="52979"/>
                      <a:pt x="228600" y="60130"/>
                    </a:cubicBezTo>
                    <a:cubicBezTo>
                      <a:pt x="236440" y="66402"/>
                      <a:pt x="248195" y="65165"/>
                      <a:pt x="257175" y="69655"/>
                    </a:cubicBezTo>
                    <a:cubicBezTo>
                      <a:pt x="331033" y="106584"/>
                      <a:pt x="242501" y="74289"/>
                      <a:pt x="314325" y="98230"/>
                    </a:cubicBezTo>
                    <a:cubicBezTo>
                      <a:pt x="323850" y="107755"/>
                      <a:pt x="331125" y="120263"/>
                      <a:pt x="342900" y="126805"/>
                    </a:cubicBezTo>
                    <a:cubicBezTo>
                      <a:pt x="360453" y="136557"/>
                      <a:pt x="381000" y="139505"/>
                      <a:pt x="400050" y="145855"/>
                    </a:cubicBezTo>
                    <a:cubicBezTo>
                      <a:pt x="441044" y="159520"/>
                      <a:pt x="418885" y="152945"/>
                      <a:pt x="466725" y="164905"/>
                    </a:cubicBezTo>
                    <a:cubicBezTo>
                      <a:pt x="542925" y="161730"/>
                      <a:pt x="619267" y="161014"/>
                      <a:pt x="695325" y="155380"/>
                    </a:cubicBezTo>
                    <a:cubicBezTo>
                      <a:pt x="705338" y="154638"/>
                      <a:pt x="714055" y="147824"/>
                      <a:pt x="723900" y="145855"/>
                    </a:cubicBezTo>
                    <a:cubicBezTo>
                      <a:pt x="745915" y="141452"/>
                      <a:pt x="768350" y="139505"/>
                      <a:pt x="790575" y="136330"/>
                    </a:cubicBezTo>
                    <a:lnTo>
                      <a:pt x="847725" y="117280"/>
                    </a:lnTo>
                    <a:cubicBezTo>
                      <a:pt x="857250" y="114105"/>
                      <a:pt x="867320" y="112245"/>
                      <a:pt x="876300" y="107755"/>
                    </a:cubicBezTo>
                    <a:cubicBezTo>
                      <a:pt x="889000" y="101405"/>
                      <a:pt x="902072" y="95750"/>
                      <a:pt x="914400" y="88705"/>
                    </a:cubicBezTo>
                    <a:cubicBezTo>
                      <a:pt x="924339" y="83025"/>
                      <a:pt x="932453" y="74164"/>
                      <a:pt x="942975" y="69655"/>
                    </a:cubicBezTo>
                    <a:cubicBezTo>
                      <a:pt x="955007" y="64498"/>
                      <a:pt x="968375" y="63305"/>
                      <a:pt x="981075" y="60130"/>
                    </a:cubicBezTo>
                    <a:cubicBezTo>
                      <a:pt x="1019175" y="63305"/>
                      <a:pt x="1057478" y="64602"/>
                      <a:pt x="1095375" y="69655"/>
                    </a:cubicBezTo>
                    <a:cubicBezTo>
                      <a:pt x="1105327" y="70982"/>
                      <a:pt x="1116110" y="72908"/>
                      <a:pt x="1123950" y="79180"/>
                    </a:cubicBezTo>
                    <a:cubicBezTo>
                      <a:pt x="1132889" y="86331"/>
                      <a:pt x="1138351" y="97294"/>
                      <a:pt x="1143000" y="107755"/>
                    </a:cubicBezTo>
                    <a:cubicBezTo>
                      <a:pt x="1151155" y="126105"/>
                      <a:pt x="1162050" y="164905"/>
                      <a:pt x="1162050" y="164905"/>
                    </a:cubicBezTo>
                    <a:cubicBezTo>
                      <a:pt x="1158875" y="190305"/>
                      <a:pt x="1157888" y="216076"/>
                      <a:pt x="1152525" y="241105"/>
                    </a:cubicBezTo>
                    <a:cubicBezTo>
                      <a:pt x="1148318" y="260740"/>
                      <a:pt x="1139825" y="279205"/>
                      <a:pt x="1133475" y="298255"/>
                    </a:cubicBezTo>
                    <a:cubicBezTo>
                      <a:pt x="1130300" y="307780"/>
                      <a:pt x="1129519" y="318476"/>
                      <a:pt x="1123950" y="326830"/>
                    </a:cubicBezTo>
                    <a:lnTo>
                      <a:pt x="1104900" y="355405"/>
                    </a:lnTo>
                    <a:cubicBezTo>
                      <a:pt x="1101725" y="368105"/>
                      <a:pt x="1095375" y="380414"/>
                      <a:pt x="1095375" y="393505"/>
                    </a:cubicBezTo>
                    <a:cubicBezTo>
                      <a:pt x="1095375" y="494238"/>
                      <a:pt x="1098689" y="489171"/>
                      <a:pt x="1123950" y="564955"/>
                    </a:cubicBezTo>
                    <a:cubicBezTo>
                      <a:pt x="1127570" y="575815"/>
                      <a:pt x="1137880" y="583291"/>
                      <a:pt x="1143000" y="593530"/>
                    </a:cubicBezTo>
                    <a:cubicBezTo>
                      <a:pt x="1147490" y="602510"/>
                      <a:pt x="1148035" y="613125"/>
                      <a:pt x="1152525" y="622105"/>
                    </a:cubicBezTo>
                    <a:cubicBezTo>
                      <a:pt x="1160008" y="637070"/>
                      <a:pt x="1192959" y="678713"/>
                      <a:pt x="1200150" y="688780"/>
                    </a:cubicBezTo>
                    <a:cubicBezTo>
                      <a:pt x="1206804" y="698095"/>
                      <a:pt x="1211105" y="709260"/>
                      <a:pt x="1219200" y="717355"/>
                    </a:cubicBezTo>
                    <a:cubicBezTo>
                      <a:pt x="1227295" y="725450"/>
                      <a:pt x="1238250" y="730055"/>
                      <a:pt x="1247775" y="736405"/>
                    </a:cubicBezTo>
                    <a:cubicBezTo>
                      <a:pt x="1220429" y="845788"/>
                      <a:pt x="1258667" y="710990"/>
                      <a:pt x="1219200" y="803080"/>
                    </a:cubicBezTo>
                    <a:cubicBezTo>
                      <a:pt x="1214043" y="815112"/>
                      <a:pt x="1214832" y="829148"/>
                      <a:pt x="1209675" y="841180"/>
                    </a:cubicBezTo>
                    <a:cubicBezTo>
                      <a:pt x="1194153" y="877399"/>
                      <a:pt x="1190272" y="865286"/>
                      <a:pt x="1162050" y="888805"/>
                    </a:cubicBezTo>
                    <a:cubicBezTo>
                      <a:pt x="1114484" y="928443"/>
                      <a:pt x="1155118" y="910166"/>
                      <a:pt x="1104900" y="926905"/>
                    </a:cubicBezTo>
                    <a:cubicBezTo>
                      <a:pt x="1095375" y="933255"/>
                      <a:pt x="1086847" y="941446"/>
                      <a:pt x="1076325" y="945955"/>
                    </a:cubicBezTo>
                    <a:cubicBezTo>
                      <a:pt x="980617" y="986973"/>
                      <a:pt x="1109129" y="910503"/>
                      <a:pt x="981075" y="974530"/>
                    </a:cubicBezTo>
                    <a:cubicBezTo>
                      <a:pt x="962025" y="984055"/>
                      <a:pt x="943585" y="994913"/>
                      <a:pt x="923925" y="1003105"/>
                    </a:cubicBezTo>
                    <a:cubicBezTo>
                      <a:pt x="905389" y="1010828"/>
                      <a:pt x="885825" y="1015805"/>
                      <a:pt x="866775" y="1022155"/>
                    </a:cubicBezTo>
                    <a:lnTo>
                      <a:pt x="809625" y="1041205"/>
                    </a:lnTo>
                    <a:lnTo>
                      <a:pt x="781050" y="1050730"/>
                    </a:lnTo>
                    <a:cubicBezTo>
                      <a:pt x="771525" y="1053905"/>
                      <a:pt x="762414" y="1058835"/>
                      <a:pt x="752475" y="1060255"/>
                    </a:cubicBezTo>
                    <a:lnTo>
                      <a:pt x="685800" y="1069780"/>
                    </a:lnTo>
                    <a:cubicBezTo>
                      <a:pt x="666750" y="1066605"/>
                      <a:pt x="646972" y="1066362"/>
                      <a:pt x="628650" y="1060255"/>
                    </a:cubicBezTo>
                    <a:cubicBezTo>
                      <a:pt x="576537" y="1042884"/>
                      <a:pt x="617012" y="1045708"/>
                      <a:pt x="590550" y="1012630"/>
                    </a:cubicBezTo>
                    <a:cubicBezTo>
                      <a:pt x="583399" y="1003691"/>
                      <a:pt x="571500" y="999930"/>
                      <a:pt x="561975" y="993580"/>
                    </a:cubicBezTo>
                    <a:lnTo>
                      <a:pt x="523875" y="879280"/>
                    </a:lnTo>
                    <a:cubicBezTo>
                      <a:pt x="516635" y="857560"/>
                      <a:pt x="485775" y="822130"/>
                      <a:pt x="485775" y="822130"/>
                    </a:cubicBezTo>
                    <a:cubicBezTo>
                      <a:pt x="488950" y="803080"/>
                      <a:pt x="481644" y="778636"/>
                      <a:pt x="495300" y="764980"/>
                    </a:cubicBezTo>
                    <a:cubicBezTo>
                      <a:pt x="504557" y="755723"/>
                      <a:pt x="520621" y="771665"/>
                      <a:pt x="533400" y="774505"/>
                    </a:cubicBezTo>
                    <a:cubicBezTo>
                      <a:pt x="549204" y="778017"/>
                      <a:pt x="565150" y="780855"/>
                      <a:pt x="581025" y="784030"/>
                    </a:cubicBezTo>
                    <a:lnTo>
                      <a:pt x="619125" y="841180"/>
                    </a:lnTo>
                    <a:cubicBezTo>
                      <a:pt x="625475" y="850705"/>
                      <a:pt x="627315" y="866135"/>
                      <a:pt x="638175" y="869755"/>
                    </a:cubicBezTo>
                    <a:lnTo>
                      <a:pt x="695325" y="888805"/>
                    </a:lnTo>
                    <a:lnTo>
                      <a:pt x="723900" y="898330"/>
                    </a:lnTo>
                    <a:cubicBezTo>
                      <a:pt x="742014" y="894707"/>
                      <a:pt x="780574" y="889043"/>
                      <a:pt x="800100" y="879280"/>
                    </a:cubicBezTo>
                    <a:cubicBezTo>
                      <a:pt x="810339" y="874160"/>
                      <a:pt x="819150" y="866580"/>
                      <a:pt x="828675" y="860230"/>
                    </a:cubicBezTo>
                    <a:cubicBezTo>
                      <a:pt x="860788" y="812060"/>
                      <a:pt x="830292" y="845134"/>
                      <a:pt x="876300" y="822130"/>
                    </a:cubicBezTo>
                    <a:cubicBezTo>
                      <a:pt x="886539" y="817010"/>
                      <a:pt x="894414" y="807729"/>
                      <a:pt x="904875" y="803080"/>
                    </a:cubicBezTo>
                    <a:cubicBezTo>
                      <a:pt x="923225" y="794925"/>
                      <a:pt x="962025" y="784030"/>
                      <a:pt x="962025" y="784030"/>
                    </a:cubicBezTo>
                    <a:cubicBezTo>
                      <a:pt x="965200" y="774505"/>
                      <a:pt x="967060" y="764435"/>
                      <a:pt x="971550" y="755455"/>
                    </a:cubicBezTo>
                    <a:cubicBezTo>
                      <a:pt x="1008479" y="681597"/>
                      <a:pt x="976184" y="770129"/>
                      <a:pt x="1000125" y="698305"/>
                    </a:cubicBezTo>
                    <a:cubicBezTo>
                      <a:pt x="976184" y="626481"/>
                      <a:pt x="1008479" y="715013"/>
                      <a:pt x="971550" y="641155"/>
                    </a:cubicBezTo>
                    <a:cubicBezTo>
                      <a:pt x="967060" y="632175"/>
                      <a:pt x="968297" y="620420"/>
                      <a:pt x="962025" y="612580"/>
                    </a:cubicBezTo>
                    <a:cubicBezTo>
                      <a:pt x="954874" y="603641"/>
                      <a:pt x="942975" y="599880"/>
                      <a:pt x="933450" y="593530"/>
                    </a:cubicBezTo>
                    <a:cubicBezTo>
                      <a:pt x="930275" y="584005"/>
                      <a:pt x="930197" y="572795"/>
                      <a:pt x="923925" y="564955"/>
                    </a:cubicBezTo>
                    <a:cubicBezTo>
                      <a:pt x="916774" y="556016"/>
                      <a:pt x="901417" y="555613"/>
                      <a:pt x="895350" y="545905"/>
                    </a:cubicBezTo>
                    <a:cubicBezTo>
                      <a:pt x="884707" y="528877"/>
                      <a:pt x="882650" y="507805"/>
                      <a:pt x="876300" y="488755"/>
                    </a:cubicBezTo>
                    <a:lnTo>
                      <a:pt x="866775" y="460180"/>
                    </a:lnTo>
                    <a:cubicBezTo>
                      <a:pt x="889445" y="392170"/>
                      <a:pt x="869117" y="414169"/>
                      <a:pt x="914400" y="383980"/>
                    </a:cubicBezTo>
                    <a:cubicBezTo>
                      <a:pt x="938341" y="312156"/>
                      <a:pt x="906046" y="400688"/>
                      <a:pt x="942975" y="326830"/>
                    </a:cubicBezTo>
                    <a:cubicBezTo>
                      <a:pt x="949807" y="313165"/>
                      <a:pt x="958973" y="272362"/>
                      <a:pt x="962025" y="260155"/>
                    </a:cubicBezTo>
                    <a:cubicBezTo>
                      <a:pt x="923650" y="202592"/>
                      <a:pt x="948098" y="221201"/>
                      <a:pt x="828675" y="241105"/>
                    </a:cubicBezTo>
                    <a:cubicBezTo>
                      <a:pt x="808868" y="244406"/>
                      <a:pt x="790575" y="253805"/>
                      <a:pt x="771525" y="260155"/>
                    </a:cubicBezTo>
                    <a:lnTo>
                      <a:pt x="742950" y="269680"/>
                    </a:lnTo>
                    <a:cubicBezTo>
                      <a:pt x="733425" y="272855"/>
                      <a:pt x="724115" y="276770"/>
                      <a:pt x="714375" y="279205"/>
                    </a:cubicBezTo>
                    <a:cubicBezTo>
                      <a:pt x="701675" y="282380"/>
                      <a:pt x="689054" y="285890"/>
                      <a:pt x="676275" y="288730"/>
                    </a:cubicBezTo>
                    <a:cubicBezTo>
                      <a:pt x="567444" y="312915"/>
                      <a:pt x="683468" y="284551"/>
                      <a:pt x="590550" y="307780"/>
                    </a:cubicBezTo>
                    <a:cubicBezTo>
                      <a:pt x="558800" y="304605"/>
                      <a:pt x="526774" y="303501"/>
                      <a:pt x="495300" y="298255"/>
                    </a:cubicBezTo>
                    <a:cubicBezTo>
                      <a:pt x="452330" y="291093"/>
                      <a:pt x="427460" y="281992"/>
                      <a:pt x="390525" y="269680"/>
                    </a:cubicBezTo>
                    <a:cubicBezTo>
                      <a:pt x="381000" y="263330"/>
                      <a:pt x="372411" y="255279"/>
                      <a:pt x="361950" y="250630"/>
                    </a:cubicBezTo>
                    <a:cubicBezTo>
                      <a:pt x="343600" y="242475"/>
                      <a:pt x="304800" y="231580"/>
                      <a:pt x="304800" y="231580"/>
                    </a:cubicBezTo>
                    <a:cubicBezTo>
                      <a:pt x="295275" y="225230"/>
                      <a:pt x="287603" y="213794"/>
                      <a:pt x="276225" y="212530"/>
                    </a:cubicBezTo>
                    <a:cubicBezTo>
                      <a:pt x="232227" y="207641"/>
                      <a:pt x="220655" y="221001"/>
                      <a:pt x="190500" y="241105"/>
                    </a:cubicBezTo>
                    <a:cubicBezTo>
                      <a:pt x="187325" y="256980"/>
                      <a:pt x="180975" y="272541"/>
                      <a:pt x="180975" y="288730"/>
                    </a:cubicBezTo>
                    <a:cubicBezTo>
                      <a:pt x="180975" y="311181"/>
                      <a:pt x="187086" y="333215"/>
                      <a:pt x="190500" y="355405"/>
                    </a:cubicBezTo>
                    <a:cubicBezTo>
                      <a:pt x="208811" y="474426"/>
                      <a:pt x="191562" y="344852"/>
                      <a:pt x="209550" y="488755"/>
                    </a:cubicBezTo>
                    <a:cubicBezTo>
                      <a:pt x="198207" y="613528"/>
                      <a:pt x="211115" y="560261"/>
                      <a:pt x="180975" y="650680"/>
                    </a:cubicBezTo>
                    <a:cubicBezTo>
                      <a:pt x="177800" y="660205"/>
                      <a:pt x="180975" y="676080"/>
                      <a:pt x="171450" y="679255"/>
                    </a:cubicBezTo>
                    <a:lnTo>
                      <a:pt x="142875" y="688780"/>
                    </a:lnTo>
                    <a:cubicBezTo>
                      <a:pt x="136005" y="687406"/>
                      <a:pt x="79227" y="678098"/>
                      <a:pt x="66675" y="669730"/>
                    </a:cubicBezTo>
                    <a:cubicBezTo>
                      <a:pt x="55467" y="662258"/>
                      <a:pt x="46724" y="651503"/>
                      <a:pt x="38100" y="641155"/>
                    </a:cubicBezTo>
                    <a:cubicBezTo>
                      <a:pt x="30771" y="632361"/>
                      <a:pt x="24170" y="622819"/>
                      <a:pt x="19050" y="612580"/>
                    </a:cubicBezTo>
                    <a:cubicBezTo>
                      <a:pt x="7326" y="589132"/>
                      <a:pt x="3658" y="548805"/>
                      <a:pt x="0" y="526855"/>
                    </a:cubicBezTo>
                    <a:cubicBezTo>
                      <a:pt x="3175" y="495105"/>
                      <a:pt x="4673" y="463142"/>
                      <a:pt x="9525" y="431605"/>
                    </a:cubicBezTo>
                    <a:cubicBezTo>
                      <a:pt x="15362" y="393663"/>
                      <a:pt x="28434" y="412414"/>
                      <a:pt x="9525" y="393505"/>
                    </a:cubicBezTo>
                  </a:path>
                </a:pathLst>
              </a:cu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Freeform 18"/>
              <p:cNvSpPr/>
              <p:nvPr/>
            </p:nvSpPr>
            <p:spPr>
              <a:xfrm>
                <a:off x="5172075" y="2028825"/>
                <a:ext cx="523875" cy="390525"/>
              </a:xfrm>
              <a:custGeom>
                <a:avLst/>
                <a:gdLst>
                  <a:gd name="connsiteX0" fmla="*/ 190500 w 523875"/>
                  <a:gd name="connsiteY0" fmla="*/ 161925 h 390525"/>
                  <a:gd name="connsiteX1" fmla="*/ 295275 w 523875"/>
                  <a:gd name="connsiteY1" fmla="*/ 161925 h 390525"/>
                  <a:gd name="connsiteX2" fmla="*/ 352425 w 523875"/>
                  <a:gd name="connsiteY2" fmla="*/ 180975 h 390525"/>
                  <a:gd name="connsiteX3" fmla="*/ 485775 w 523875"/>
                  <a:gd name="connsiteY3" fmla="*/ 152400 h 390525"/>
                  <a:gd name="connsiteX4" fmla="*/ 504825 w 523875"/>
                  <a:gd name="connsiteY4" fmla="*/ 123825 h 390525"/>
                  <a:gd name="connsiteX5" fmla="*/ 523875 w 523875"/>
                  <a:gd name="connsiteY5" fmla="*/ 66675 h 390525"/>
                  <a:gd name="connsiteX6" fmla="*/ 342900 w 523875"/>
                  <a:gd name="connsiteY6" fmla="*/ 38100 h 390525"/>
                  <a:gd name="connsiteX7" fmla="*/ 238125 w 523875"/>
                  <a:gd name="connsiteY7" fmla="*/ 9525 h 390525"/>
                  <a:gd name="connsiteX8" fmla="*/ 209550 w 523875"/>
                  <a:gd name="connsiteY8" fmla="*/ 0 h 390525"/>
                  <a:gd name="connsiteX9" fmla="*/ 95250 w 523875"/>
                  <a:gd name="connsiteY9" fmla="*/ 19050 h 390525"/>
                  <a:gd name="connsiteX10" fmla="*/ 38100 w 523875"/>
                  <a:gd name="connsiteY10" fmla="*/ 57150 h 390525"/>
                  <a:gd name="connsiteX11" fmla="*/ 19050 w 523875"/>
                  <a:gd name="connsiteY11" fmla="*/ 85725 h 390525"/>
                  <a:gd name="connsiteX12" fmla="*/ 0 w 523875"/>
                  <a:gd name="connsiteY12" fmla="*/ 142875 h 390525"/>
                  <a:gd name="connsiteX13" fmla="*/ 9525 w 523875"/>
                  <a:gd name="connsiteY13" fmla="*/ 190500 h 390525"/>
                  <a:gd name="connsiteX14" fmla="*/ 38100 w 523875"/>
                  <a:gd name="connsiteY14" fmla="*/ 180975 h 390525"/>
                  <a:gd name="connsiteX15" fmla="*/ 161925 w 523875"/>
                  <a:gd name="connsiteY15" fmla="*/ 190500 h 390525"/>
                  <a:gd name="connsiteX16" fmla="*/ 180975 w 523875"/>
                  <a:gd name="connsiteY16" fmla="*/ 247650 h 390525"/>
                  <a:gd name="connsiteX17" fmla="*/ 238125 w 523875"/>
                  <a:gd name="connsiteY17" fmla="*/ 333375 h 390525"/>
                  <a:gd name="connsiteX18" fmla="*/ 285750 w 523875"/>
                  <a:gd name="connsiteY18" fmla="*/ 381000 h 390525"/>
                  <a:gd name="connsiteX19" fmla="*/ 333375 w 523875"/>
                  <a:gd name="connsiteY19" fmla="*/ 390525 h 390525"/>
                  <a:gd name="connsiteX20" fmla="*/ 419100 w 523875"/>
                  <a:gd name="connsiteY20" fmla="*/ 352425 h 390525"/>
                  <a:gd name="connsiteX21" fmla="*/ 428625 w 523875"/>
                  <a:gd name="connsiteY21" fmla="*/ 323850 h 390525"/>
                  <a:gd name="connsiteX22" fmla="*/ 400050 w 523875"/>
                  <a:gd name="connsiteY22" fmla="*/ 314325 h 390525"/>
                  <a:gd name="connsiteX23" fmla="*/ 371475 w 523875"/>
                  <a:gd name="connsiteY23" fmla="*/ 295275 h 390525"/>
                  <a:gd name="connsiteX24" fmla="*/ 361950 w 523875"/>
                  <a:gd name="connsiteY24" fmla="*/ 266700 h 390525"/>
                  <a:gd name="connsiteX25" fmla="*/ 333375 w 523875"/>
                  <a:gd name="connsiteY25" fmla="*/ 238125 h 390525"/>
                  <a:gd name="connsiteX26" fmla="*/ 314325 w 523875"/>
                  <a:gd name="connsiteY26" fmla="*/ 18097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390525">
                    <a:moveTo>
                      <a:pt x="190500" y="161925"/>
                    </a:moveTo>
                    <a:cubicBezTo>
                      <a:pt x="245712" y="150883"/>
                      <a:pt x="235696" y="147030"/>
                      <a:pt x="295275" y="161925"/>
                    </a:cubicBezTo>
                    <a:cubicBezTo>
                      <a:pt x="314756" y="166795"/>
                      <a:pt x="352425" y="180975"/>
                      <a:pt x="352425" y="180975"/>
                    </a:cubicBezTo>
                    <a:cubicBezTo>
                      <a:pt x="403728" y="176311"/>
                      <a:pt x="449197" y="188978"/>
                      <a:pt x="485775" y="152400"/>
                    </a:cubicBezTo>
                    <a:cubicBezTo>
                      <a:pt x="493870" y="144305"/>
                      <a:pt x="500176" y="134286"/>
                      <a:pt x="504825" y="123825"/>
                    </a:cubicBezTo>
                    <a:cubicBezTo>
                      <a:pt x="512980" y="105475"/>
                      <a:pt x="523875" y="66675"/>
                      <a:pt x="523875" y="66675"/>
                    </a:cubicBezTo>
                    <a:cubicBezTo>
                      <a:pt x="427452" y="34534"/>
                      <a:pt x="486746" y="49165"/>
                      <a:pt x="342900" y="38100"/>
                    </a:cubicBezTo>
                    <a:cubicBezTo>
                      <a:pt x="289487" y="20296"/>
                      <a:pt x="324065" y="31010"/>
                      <a:pt x="238125" y="9525"/>
                    </a:cubicBezTo>
                    <a:cubicBezTo>
                      <a:pt x="228385" y="7090"/>
                      <a:pt x="219075" y="3175"/>
                      <a:pt x="209550" y="0"/>
                    </a:cubicBezTo>
                    <a:cubicBezTo>
                      <a:pt x="202400" y="894"/>
                      <a:pt x="116228" y="8561"/>
                      <a:pt x="95250" y="19050"/>
                    </a:cubicBezTo>
                    <a:cubicBezTo>
                      <a:pt x="74772" y="29289"/>
                      <a:pt x="38100" y="57150"/>
                      <a:pt x="38100" y="57150"/>
                    </a:cubicBezTo>
                    <a:cubicBezTo>
                      <a:pt x="31750" y="66675"/>
                      <a:pt x="23699" y="75264"/>
                      <a:pt x="19050" y="85725"/>
                    </a:cubicBezTo>
                    <a:cubicBezTo>
                      <a:pt x="10895" y="104075"/>
                      <a:pt x="0" y="142875"/>
                      <a:pt x="0" y="142875"/>
                    </a:cubicBezTo>
                    <a:cubicBezTo>
                      <a:pt x="3175" y="158750"/>
                      <a:pt x="-1923" y="179052"/>
                      <a:pt x="9525" y="190500"/>
                    </a:cubicBezTo>
                    <a:cubicBezTo>
                      <a:pt x="16625" y="197600"/>
                      <a:pt x="28060" y="180975"/>
                      <a:pt x="38100" y="180975"/>
                    </a:cubicBezTo>
                    <a:cubicBezTo>
                      <a:pt x="79497" y="180975"/>
                      <a:pt x="120650" y="187325"/>
                      <a:pt x="161925" y="190500"/>
                    </a:cubicBezTo>
                    <a:cubicBezTo>
                      <a:pt x="168275" y="209550"/>
                      <a:pt x="169836" y="230942"/>
                      <a:pt x="180975" y="247650"/>
                    </a:cubicBezTo>
                    <a:lnTo>
                      <a:pt x="238125" y="333375"/>
                    </a:lnTo>
                    <a:cubicBezTo>
                      <a:pt x="253647" y="356658"/>
                      <a:pt x="257528" y="370417"/>
                      <a:pt x="285750" y="381000"/>
                    </a:cubicBezTo>
                    <a:cubicBezTo>
                      <a:pt x="300909" y="386684"/>
                      <a:pt x="317500" y="387350"/>
                      <a:pt x="333375" y="390525"/>
                    </a:cubicBezTo>
                    <a:cubicBezTo>
                      <a:pt x="401385" y="367855"/>
                      <a:pt x="373817" y="382614"/>
                      <a:pt x="419100" y="352425"/>
                    </a:cubicBezTo>
                    <a:cubicBezTo>
                      <a:pt x="422275" y="342900"/>
                      <a:pt x="433115" y="332830"/>
                      <a:pt x="428625" y="323850"/>
                    </a:cubicBezTo>
                    <a:cubicBezTo>
                      <a:pt x="424135" y="314870"/>
                      <a:pt x="409030" y="318815"/>
                      <a:pt x="400050" y="314325"/>
                    </a:cubicBezTo>
                    <a:cubicBezTo>
                      <a:pt x="389811" y="309205"/>
                      <a:pt x="381000" y="301625"/>
                      <a:pt x="371475" y="295275"/>
                    </a:cubicBezTo>
                    <a:cubicBezTo>
                      <a:pt x="368300" y="285750"/>
                      <a:pt x="367519" y="275054"/>
                      <a:pt x="361950" y="266700"/>
                    </a:cubicBezTo>
                    <a:cubicBezTo>
                      <a:pt x="354478" y="255492"/>
                      <a:pt x="339917" y="249900"/>
                      <a:pt x="333375" y="238125"/>
                    </a:cubicBezTo>
                    <a:cubicBezTo>
                      <a:pt x="323623" y="220572"/>
                      <a:pt x="314325" y="180975"/>
                      <a:pt x="314325" y="180975"/>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Freeform 19"/>
              <p:cNvSpPr/>
              <p:nvPr/>
            </p:nvSpPr>
            <p:spPr>
              <a:xfrm>
                <a:off x="5191125" y="2228850"/>
                <a:ext cx="572050" cy="333375"/>
              </a:xfrm>
              <a:custGeom>
                <a:avLst/>
                <a:gdLst>
                  <a:gd name="connsiteX0" fmla="*/ 571500 w 572050"/>
                  <a:gd name="connsiteY0" fmla="*/ 190500 h 333375"/>
                  <a:gd name="connsiteX1" fmla="*/ 523875 w 572050"/>
                  <a:gd name="connsiteY1" fmla="*/ 209550 h 333375"/>
                  <a:gd name="connsiteX2" fmla="*/ 495300 w 572050"/>
                  <a:gd name="connsiteY2" fmla="*/ 219075 h 333375"/>
                  <a:gd name="connsiteX3" fmla="*/ 428625 w 572050"/>
                  <a:gd name="connsiteY3" fmla="*/ 200025 h 333375"/>
                  <a:gd name="connsiteX4" fmla="*/ 419100 w 572050"/>
                  <a:gd name="connsiteY4" fmla="*/ 228600 h 333375"/>
                  <a:gd name="connsiteX5" fmla="*/ 381000 w 572050"/>
                  <a:gd name="connsiteY5" fmla="*/ 285750 h 333375"/>
                  <a:gd name="connsiteX6" fmla="*/ 295275 w 572050"/>
                  <a:gd name="connsiteY6" fmla="*/ 333375 h 333375"/>
                  <a:gd name="connsiteX7" fmla="*/ 238125 w 572050"/>
                  <a:gd name="connsiteY7" fmla="*/ 295275 h 333375"/>
                  <a:gd name="connsiteX8" fmla="*/ 228600 w 572050"/>
                  <a:gd name="connsiteY8" fmla="*/ 266700 h 333375"/>
                  <a:gd name="connsiteX9" fmla="*/ 161925 w 572050"/>
                  <a:gd name="connsiteY9" fmla="*/ 180975 h 333375"/>
                  <a:gd name="connsiteX10" fmla="*/ 133350 w 572050"/>
                  <a:gd name="connsiteY10" fmla="*/ 161925 h 333375"/>
                  <a:gd name="connsiteX11" fmla="*/ 76200 w 572050"/>
                  <a:gd name="connsiteY11" fmla="*/ 142875 h 333375"/>
                  <a:gd name="connsiteX12" fmla="*/ 47625 w 572050"/>
                  <a:gd name="connsiteY12" fmla="*/ 152400 h 333375"/>
                  <a:gd name="connsiteX13" fmla="*/ 19050 w 572050"/>
                  <a:gd name="connsiteY13" fmla="*/ 171450 h 333375"/>
                  <a:gd name="connsiteX14" fmla="*/ 0 w 572050"/>
                  <a:gd name="connsiteY14" fmla="*/ 142875 h 333375"/>
                  <a:gd name="connsiteX15" fmla="*/ 28575 w 572050"/>
                  <a:gd name="connsiteY15" fmla="*/ 85725 h 333375"/>
                  <a:gd name="connsiteX16" fmla="*/ 57150 w 572050"/>
                  <a:gd name="connsiteY16" fmla="*/ 76200 h 333375"/>
                  <a:gd name="connsiteX17" fmla="*/ 85725 w 572050"/>
                  <a:gd name="connsiteY17" fmla="*/ 57150 h 333375"/>
                  <a:gd name="connsiteX18" fmla="*/ 104775 w 572050"/>
                  <a:gd name="connsiteY18" fmla="*/ 0 h 333375"/>
                  <a:gd name="connsiteX19" fmla="*/ 152400 w 572050"/>
                  <a:gd name="connsiteY19" fmla="*/ 66675 h 333375"/>
                  <a:gd name="connsiteX20" fmla="*/ 219075 w 572050"/>
                  <a:gd name="connsiteY20" fmla="*/ 142875 h 333375"/>
                  <a:gd name="connsiteX21" fmla="*/ 228600 w 572050"/>
                  <a:gd name="connsiteY21" fmla="*/ 171450 h 333375"/>
                  <a:gd name="connsiteX22" fmla="*/ 257175 w 572050"/>
                  <a:gd name="connsiteY22" fmla="*/ 180975 h 333375"/>
                  <a:gd name="connsiteX23" fmla="*/ 352425 w 572050"/>
                  <a:gd name="connsiteY23" fmla="*/ 209550 h 333375"/>
                  <a:gd name="connsiteX24" fmla="*/ 409575 w 572050"/>
                  <a:gd name="connsiteY24" fmla="*/ 171450 h 333375"/>
                  <a:gd name="connsiteX25" fmla="*/ 438150 w 572050"/>
                  <a:gd name="connsiteY25" fmla="*/ 152400 h 333375"/>
                  <a:gd name="connsiteX26" fmla="*/ 457200 w 572050"/>
                  <a:gd name="connsiteY26" fmla="*/ 123825 h 333375"/>
                  <a:gd name="connsiteX27" fmla="*/ 485775 w 572050"/>
                  <a:gd name="connsiteY27" fmla="*/ 104775 h 333375"/>
                  <a:gd name="connsiteX28" fmla="*/ 514350 w 572050"/>
                  <a:gd name="connsiteY28" fmla="*/ 76200 h 333375"/>
                  <a:gd name="connsiteX29" fmla="*/ 542925 w 572050"/>
                  <a:gd name="connsiteY29" fmla="*/ 95250 h 333375"/>
                  <a:gd name="connsiteX30" fmla="*/ 571500 w 572050"/>
                  <a:gd name="connsiteY30" fmla="*/ 1905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2050" h="333375">
                    <a:moveTo>
                      <a:pt x="571500" y="190500"/>
                    </a:moveTo>
                    <a:cubicBezTo>
                      <a:pt x="568325" y="209550"/>
                      <a:pt x="539884" y="203547"/>
                      <a:pt x="523875" y="209550"/>
                    </a:cubicBezTo>
                    <a:cubicBezTo>
                      <a:pt x="514474" y="213075"/>
                      <a:pt x="505340" y="219075"/>
                      <a:pt x="495300" y="219075"/>
                    </a:cubicBezTo>
                    <a:cubicBezTo>
                      <a:pt x="483340" y="219075"/>
                      <a:pt x="442100" y="204517"/>
                      <a:pt x="428625" y="200025"/>
                    </a:cubicBezTo>
                    <a:cubicBezTo>
                      <a:pt x="425450" y="209550"/>
                      <a:pt x="423976" y="219823"/>
                      <a:pt x="419100" y="228600"/>
                    </a:cubicBezTo>
                    <a:cubicBezTo>
                      <a:pt x="407981" y="248614"/>
                      <a:pt x="393700" y="266700"/>
                      <a:pt x="381000" y="285750"/>
                    </a:cubicBezTo>
                    <a:cubicBezTo>
                      <a:pt x="362285" y="313823"/>
                      <a:pt x="325052" y="323449"/>
                      <a:pt x="295275" y="333375"/>
                    </a:cubicBezTo>
                    <a:lnTo>
                      <a:pt x="238125" y="295275"/>
                    </a:lnTo>
                    <a:cubicBezTo>
                      <a:pt x="229771" y="289706"/>
                      <a:pt x="233476" y="275477"/>
                      <a:pt x="228600" y="266700"/>
                    </a:cubicBezTo>
                    <a:cubicBezTo>
                      <a:pt x="210289" y="233740"/>
                      <a:pt x="190650" y="204913"/>
                      <a:pt x="161925" y="180975"/>
                    </a:cubicBezTo>
                    <a:cubicBezTo>
                      <a:pt x="153131" y="173646"/>
                      <a:pt x="143811" y="166574"/>
                      <a:pt x="133350" y="161925"/>
                    </a:cubicBezTo>
                    <a:cubicBezTo>
                      <a:pt x="115000" y="153770"/>
                      <a:pt x="76200" y="142875"/>
                      <a:pt x="76200" y="142875"/>
                    </a:cubicBezTo>
                    <a:cubicBezTo>
                      <a:pt x="66675" y="146050"/>
                      <a:pt x="56605" y="147910"/>
                      <a:pt x="47625" y="152400"/>
                    </a:cubicBezTo>
                    <a:cubicBezTo>
                      <a:pt x="37386" y="157520"/>
                      <a:pt x="30275" y="173695"/>
                      <a:pt x="19050" y="171450"/>
                    </a:cubicBezTo>
                    <a:cubicBezTo>
                      <a:pt x="7825" y="169205"/>
                      <a:pt x="6350" y="152400"/>
                      <a:pt x="0" y="142875"/>
                    </a:cubicBezTo>
                    <a:cubicBezTo>
                      <a:pt x="6275" y="124051"/>
                      <a:pt x="11789" y="99154"/>
                      <a:pt x="28575" y="85725"/>
                    </a:cubicBezTo>
                    <a:cubicBezTo>
                      <a:pt x="36415" y="79453"/>
                      <a:pt x="47625" y="79375"/>
                      <a:pt x="57150" y="76200"/>
                    </a:cubicBezTo>
                    <a:cubicBezTo>
                      <a:pt x="66675" y="69850"/>
                      <a:pt x="79658" y="66858"/>
                      <a:pt x="85725" y="57150"/>
                    </a:cubicBezTo>
                    <a:cubicBezTo>
                      <a:pt x="96368" y="40122"/>
                      <a:pt x="104775" y="0"/>
                      <a:pt x="104775" y="0"/>
                    </a:cubicBezTo>
                    <a:cubicBezTo>
                      <a:pt x="166688" y="20638"/>
                      <a:pt x="101600" y="-9525"/>
                      <a:pt x="152400" y="66675"/>
                    </a:cubicBezTo>
                    <a:cubicBezTo>
                      <a:pt x="196850" y="133350"/>
                      <a:pt x="171450" y="111125"/>
                      <a:pt x="219075" y="142875"/>
                    </a:cubicBezTo>
                    <a:cubicBezTo>
                      <a:pt x="222250" y="152400"/>
                      <a:pt x="221500" y="164350"/>
                      <a:pt x="228600" y="171450"/>
                    </a:cubicBezTo>
                    <a:cubicBezTo>
                      <a:pt x="235700" y="178550"/>
                      <a:pt x="248195" y="176485"/>
                      <a:pt x="257175" y="180975"/>
                    </a:cubicBezTo>
                    <a:cubicBezTo>
                      <a:pt x="326482" y="215629"/>
                      <a:pt x="231169" y="192228"/>
                      <a:pt x="352425" y="209550"/>
                    </a:cubicBezTo>
                    <a:lnTo>
                      <a:pt x="409575" y="171450"/>
                    </a:lnTo>
                    <a:lnTo>
                      <a:pt x="438150" y="152400"/>
                    </a:lnTo>
                    <a:cubicBezTo>
                      <a:pt x="444500" y="142875"/>
                      <a:pt x="449105" y="131920"/>
                      <a:pt x="457200" y="123825"/>
                    </a:cubicBezTo>
                    <a:cubicBezTo>
                      <a:pt x="465295" y="115730"/>
                      <a:pt x="476981" y="112104"/>
                      <a:pt x="485775" y="104775"/>
                    </a:cubicBezTo>
                    <a:cubicBezTo>
                      <a:pt x="496123" y="96151"/>
                      <a:pt x="504825" y="85725"/>
                      <a:pt x="514350" y="76200"/>
                    </a:cubicBezTo>
                    <a:cubicBezTo>
                      <a:pt x="523875" y="82550"/>
                      <a:pt x="536858" y="85542"/>
                      <a:pt x="542925" y="95250"/>
                    </a:cubicBezTo>
                    <a:cubicBezTo>
                      <a:pt x="563983" y="128943"/>
                      <a:pt x="574675" y="171450"/>
                      <a:pt x="571500" y="190500"/>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Freeform 20"/>
              <p:cNvSpPr/>
              <p:nvPr/>
            </p:nvSpPr>
            <p:spPr>
              <a:xfrm>
                <a:off x="4959151" y="2011222"/>
                <a:ext cx="231974" cy="265253"/>
              </a:xfrm>
              <a:custGeom>
                <a:avLst/>
                <a:gdLst>
                  <a:gd name="connsiteX0" fmla="*/ 3374 w 231974"/>
                  <a:gd name="connsiteY0" fmla="*/ 8078 h 265253"/>
                  <a:gd name="connsiteX1" fmla="*/ 127199 w 231974"/>
                  <a:gd name="connsiteY1" fmla="*/ 8078 h 265253"/>
                  <a:gd name="connsiteX2" fmla="*/ 184349 w 231974"/>
                  <a:gd name="connsiteY2" fmla="*/ 27128 h 265253"/>
                  <a:gd name="connsiteX3" fmla="*/ 231974 w 231974"/>
                  <a:gd name="connsiteY3" fmla="*/ 112853 h 265253"/>
                  <a:gd name="connsiteX4" fmla="*/ 203399 w 231974"/>
                  <a:gd name="connsiteY4" fmla="*/ 198578 h 265253"/>
                  <a:gd name="connsiteX5" fmla="*/ 174824 w 231974"/>
                  <a:gd name="connsiteY5" fmla="*/ 217628 h 265253"/>
                  <a:gd name="connsiteX6" fmla="*/ 165299 w 231974"/>
                  <a:gd name="connsiteY6" fmla="*/ 246203 h 265253"/>
                  <a:gd name="connsiteX7" fmla="*/ 108149 w 231974"/>
                  <a:gd name="connsiteY7" fmla="*/ 265253 h 265253"/>
                  <a:gd name="connsiteX8" fmla="*/ 50999 w 231974"/>
                  <a:gd name="connsiteY8" fmla="*/ 236678 h 265253"/>
                  <a:gd name="connsiteX9" fmla="*/ 41474 w 231974"/>
                  <a:gd name="connsiteY9" fmla="*/ 208103 h 265253"/>
                  <a:gd name="connsiteX10" fmla="*/ 50999 w 231974"/>
                  <a:gd name="connsiteY10" fmla="*/ 141428 h 265253"/>
                  <a:gd name="connsiteX11" fmla="*/ 79574 w 231974"/>
                  <a:gd name="connsiteY11" fmla="*/ 150953 h 265253"/>
                  <a:gd name="connsiteX12" fmla="*/ 127199 w 231974"/>
                  <a:gd name="connsiteY12" fmla="*/ 160478 h 265253"/>
                  <a:gd name="connsiteX13" fmla="*/ 155774 w 231974"/>
                  <a:gd name="connsiteY13" fmla="*/ 141428 h 265253"/>
                  <a:gd name="connsiteX14" fmla="*/ 165299 w 231974"/>
                  <a:gd name="connsiteY14" fmla="*/ 112853 h 265253"/>
                  <a:gd name="connsiteX15" fmla="*/ 136724 w 231974"/>
                  <a:gd name="connsiteY15" fmla="*/ 131903 h 265253"/>
                  <a:gd name="connsiteX16" fmla="*/ 79574 w 231974"/>
                  <a:gd name="connsiteY16" fmla="*/ 150953 h 265253"/>
                  <a:gd name="connsiteX17" fmla="*/ 50999 w 231974"/>
                  <a:gd name="connsiteY17" fmla="*/ 141428 h 265253"/>
                  <a:gd name="connsiteX18" fmla="*/ 31949 w 231974"/>
                  <a:gd name="connsiteY18" fmla="*/ 36653 h 265253"/>
                  <a:gd name="connsiteX19" fmla="*/ 3374 w 231974"/>
                  <a:gd name="connsiteY19" fmla="*/ 8078 h 2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1974" h="265253">
                    <a:moveTo>
                      <a:pt x="3374" y="8078"/>
                    </a:moveTo>
                    <a:cubicBezTo>
                      <a:pt x="19249" y="3316"/>
                      <a:pt x="54819" y="-7432"/>
                      <a:pt x="127199" y="8078"/>
                    </a:cubicBezTo>
                    <a:cubicBezTo>
                      <a:pt x="146834" y="12285"/>
                      <a:pt x="184349" y="27128"/>
                      <a:pt x="184349" y="27128"/>
                    </a:cubicBezTo>
                    <a:cubicBezTo>
                      <a:pt x="228018" y="92632"/>
                      <a:pt x="215209" y="62558"/>
                      <a:pt x="231974" y="112853"/>
                    </a:cubicBezTo>
                    <a:cubicBezTo>
                      <a:pt x="225588" y="151168"/>
                      <a:pt x="230186" y="171791"/>
                      <a:pt x="203399" y="198578"/>
                    </a:cubicBezTo>
                    <a:cubicBezTo>
                      <a:pt x="195304" y="206673"/>
                      <a:pt x="184349" y="211278"/>
                      <a:pt x="174824" y="217628"/>
                    </a:cubicBezTo>
                    <a:cubicBezTo>
                      <a:pt x="171649" y="227153"/>
                      <a:pt x="173469" y="240367"/>
                      <a:pt x="165299" y="246203"/>
                    </a:cubicBezTo>
                    <a:cubicBezTo>
                      <a:pt x="148959" y="257875"/>
                      <a:pt x="108149" y="265253"/>
                      <a:pt x="108149" y="265253"/>
                    </a:cubicBezTo>
                    <a:cubicBezTo>
                      <a:pt x="89325" y="258978"/>
                      <a:pt x="64428" y="253464"/>
                      <a:pt x="50999" y="236678"/>
                    </a:cubicBezTo>
                    <a:cubicBezTo>
                      <a:pt x="44727" y="228838"/>
                      <a:pt x="44649" y="217628"/>
                      <a:pt x="41474" y="208103"/>
                    </a:cubicBezTo>
                    <a:cubicBezTo>
                      <a:pt x="44649" y="185878"/>
                      <a:pt x="38546" y="160108"/>
                      <a:pt x="50999" y="141428"/>
                    </a:cubicBezTo>
                    <a:cubicBezTo>
                      <a:pt x="56568" y="133074"/>
                      <a:pt x="69834" y="148518"/>
                      <a:pt x="79574" y="150953"/>
                    </a:cubicBezTo>
                    <a:cubicBezTo>
                      <a:pt x="95280" y="154880"/>
                      <a:pt x="111324" y="157303"/>
                      <a:pt x="127199" y="160478"/>
                    </a:cubicBezTo>
                    <a:cubicBezTo>
                      <a:pt x="136724" y="154128"/>
                      <a:pt x="148623" y="150367"/>
                      <a:pt x="155774" y="141428"/>
                    </a:cubicBezTo>
                    <a:cubicBezTo>
                      <a:pt x="162046" y="133588"/>
                      <a:pt x="174279" y="117343"/>
                      <a:pt x="165299" y="112853"/>
                    </a:cubicBezTo>
                    <a:cubicBezTo>
                      <a:pt x="155060" y="107733"/>
                      <a:pt x="147185" y="127254"/>
                      <a:pt x="136724" y="131903"/>
                    </a:cubicBezTo>
                    <a:cubicBezTo>
                      <a:pt x="118374" y="140058"/>
                      <a:pt x="79574" y="150953"/>
                      <a:pt x="79574" y="150953"/>
                    </a:cubicBezTo>
                    <a:cubicBezTo>
                      <a:pt x="70049" y="147778"/>
                      <a:pt x="59979" y="145918"/>
                      <a:pt x="50999" y="141428"/>
                    </a:cubicBezTo>
                    <a:cubicBezTo>
                      <a:pt x="35" y="115946"/>
                      <a:pt x="17309" y="109855"/>
                      <a:pt x="31949" y="36653"/>
                    </a:cubicBezTo>
                    <a:cubicBezTo>
                      <a:pt x="32830" y="32250"/>
                      <a:pt x="-12501" y="12840"/>
                      <a:pt x="3374" y="8078"/>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Freeform 21"/>
              <p:cNvSpPr/>
              <p:nvPr/>
            </p:nvSpPr>
            <p:spPr>
              <a:xfrm>
                <a:off x="4988204" y="2218588"/>
                <a:ext cx="298171" cy="324587"/>
              </a:xfrm>
              <a:custGeom>
                <a:avLst/>
                <a:gdLst>
                  <a:gd name="connsiteX0" fmla="*/ 145771 w 298171"/>
                  <a:gd name="connsiteY0" fmla="*/ 10262 h 324587"/>
                  <a:gd name="connsiteX1" fmla="*/ 269596 w 298171"/>
                  <a:gd name="connsiteY1" fmla="*/ 10262 h 324587"/>
                  <a:gd name="connsiteX2" fmla="*/ 298171 w 298171"/>
                  <a:gd name="connsiteY2" fmla="*/ 29312 h 324587"/>
                  <a:gd name="connsiteX3" fmla="*/ 288646 w 298171"/>
                  <a:gd name="connsiteY3" fmla="*/ 86462 h 324587"/>
                  <a:gd name="connsiteX4" fmla="*/ 260071 w 298171"/>
                  <a:gd name="connsiteY4" fmla="*/ 95987 h 324587"/>
                  <a:gd name="connsiteX5" fmla="*/ 212446 w 298171"/>
                  <a:gd name="connsiteY5" fmla="*/ 181712 h 324587"/>
                  <a:gd name="connsiteX6" fmla="*/ 183871 w 298171"/>
                  <a:gd name="connsiteY6" fmla="*/ 305537 h 324587"/>
                  <a:gd name="connsiteX7" fmla="*/ 155296 w 298171"/>
                  <a:gd name="connsiteY7" fmla="*/ 324587 h 324587"/>
                  <a:gd name="connsiteX8" fmla="*/ 126721 w 298171"/>
                  <a:gd name="connsiteY8" fmla="*/ 305537 h 324587"/>
                  <a:gd name="connsiteX9" fmla="*/ 98146 w 298171"/>
                  <a:gd name="connsiteY9" fmla="*/ 248387 h 324587"/>
                  <a:gd name="connsiteX10" fmla="*/ 126721 w 298171"/>
                  <a:gd name="connsiteY10" fmla="*/ 153137 h 324587"/>
                  <a:gd name="connsiteX11" fmla="*/ 155296 w 298171"/>
                  <a:gd name="connsiteY11" fmla="*/ 134087 h 324587"/>
                  <a:gd name="connsiteX12" fmla="*/ 183871 w 298171"/>
                  <a:gd name="connsiteY12" fmla="*/ 105512 h 324587"/>
                  <a:gd name="connsiteX13" fmla="*/ 202921 w 298171"/>
                  <a:gd name="connsiteY13" fmla="*/ 76937 h 324587"/>
                  <a:gd name="connsiteX14" fmla="*/ 145771 w 298171"/>
                  <a:gd name="connsiteY14" fmla="*/ 115037 h 324587"/>
                  <a:gd name="connsiteX15" fmla="*/ 12421 w 298171"/>
                  <a:gd name="connsiteY15" fmla="*/ 124562 h 324587"/>
                  <a:gd name="connsiteX16" fmla="*/ 12421 w 298171"/>
                  <a:gd name="connsiteY16" fmla="*/ 48362 h 324587"/>
                  <a:gd name="connsiteX17" fmla="*/ 79096 w 298171"/>
                  <a:gd name="connsiteY17" fmla="*/ 67412 h 324587"/>
                  <a:gd name="connsiteX18" fmla="*/ 145771 w 298171"/>
                  <a:gd name="connsiteY18" fmla="*/ 10262 h 32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171" h="324587">
                    <a:moveTo>
                      <a:pt x="145771" y="10262"/>
                    </a:moveTo>
                    <a:cubicBezTo>
                      <a:pt x="177521" y="737"/>
                      <a:pt x="206164" y="-7038"/>
                      <a:pt x="269596" y="10262"/>
                    </a:cubicBezTo>
                    <a:cubicBezTo>
                      <a:pt x="280640" y="13274"/>
                      <a:pt x="288646" y="22962"/>
                      <a:pt x="298171" y="29312"/>
                    </a:cubicBezTo>
                    <a:cubicBezTo>
                      <a:pt x="294996" y="48362"/>
                      <a:pt x="298228" y="69694"/>
                      <a:pt x="288646" y="86462"/>
                    </a:cubicBezTo>
                    <a:cubicBezTo>
                      <a:pt x="283665" y="95179"/>
                      <a:pt x="267171" y="88887"/>
                      <a:pt x="260071" y="95987"/>
                    </a:cubicBezTo>
                    <a:cubicBezTo>
                      <a:pt x="227319" y="128739"/>
                      <a:pt x="224424" y="145779"/>
                      <a:pt x="212446" y="181712"/>
                    </a:cubicBezTo>
                    <a:cubicBezTo>
                      <a:pt x="207473" y="231445"/>
                      <a:pt x="218579" y="270829"/>
                      <a:pt x="183871" y="305537"/>
                    </a:cubicBezTo>
                    <a:cubicBezTo>
                      <a:pt x="175776" y="313632"/>
                      <a:pt x="164821" y="318237"/>
                      <a:pt x="155296" y="324587"/>
                    </a:cubicBezTo>
                    <a:cubicBezTo>
                      <a:pt x="145771" y="318237"/>
                      <a:pt x="134816" y="313632"/>
                      <a:pt x="126721" y="305537"/>
                    </a:cubicBezTo>
                    <a:cubicBezTo>
                      <a:pt x="108257" y="287073"/>
                      <a:pt x="105893" y="271628"/>
                      <a:pt x="98146" y="248387"/>
                    </a:cubicBezTo>
                    <a:cubicBezTo>
                      <a:pt x="104141" y="206420"/>
                      <a:pt x="97843" y="182015"/>
                      <a:pt x="126721" y="153137"/>
                    </a:cubicBezTo>
                    <a:cubicBezTo>
                      <a:pt x="134816" y="145042"/>
                      <a:pt x="146502" y="141416"/>
                      <a:pt x="155296" y="134087"/>
                    </a:cubicBezTo>
                    <a:cubicBezTo>
                      <a:pt x="165644" y="125463"/>
                      <a:pt x="175247" y="115860"/>
                      <a:pt x="183871" y="105512"/>
                    </a:cubicBezTo>
                    <a:cubicBezTo>
                      <a:pt x="191200" y="96718"/>
                      <a:pt x="214027" y="74161"/>
                      <a:pt x="202921" y="76937"/>
                    </a:cubicBezTo>
                    <a:cubicBezTo>
                      <a:pt x="180709" y="82490"/>
                      <a:pt x="168608" y="113406"/>
                      <a:pt x="145771" y="115037"/>
                    </a:cubicBezTo>
                    <a:lnTo>
                      <a:pt x="12421" y="124562"/>
                    </a:lnTo>
                    <a:cubicBezTo>
                      <a:pt x="5655" y="104264"/>
                      <a:pt x="-11777" y="67720"/>
                      <a:pt x="12421" y="48362"/>
                    </a:cubicBezTo>
                    <a:cubicBezTo>
                      <a:pt x="15939" y="45548"/>
                      <a:pt x="72096" y="65079"/>
                      <a:pt x="79096" y="67412"/>
                    </a:cubicBezTo>
                    <a:cubicBezTo>
                      <a:pt x="143249" y="56720"/>
                      <a:pt x="114021" y="19787"/>
                      <a:pt x="145771" y="10262"/>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22"/>
              <p:cNvSpPr/>
              <p:nvPr/>
            </p:nvSpPr>
            <p:spPr>
              <a:xfrm>
                <a:off x="5501765" y="2219274"/>
                <a:ext cx="194945" cy="172213"/>
              </a:xfrm>
              <a:custGeom>
                <a:avLst/>
                <a:gdLst>
                  <a:gd name="connsiteX0" fmla="*/ 184660 w 194945"/>
                  <a:gd name="connsiteY0" fmla="*/ 123876 h 172213"/>
                  <a:gd name="connsiteX1" fmla="*/ 137035 w 194945"/>
                  <a:gd name="connsiteY1" fmla="*/ 142926 h 172213"/>
                  <a:gd name="connsiteX2" fmla="*/ 89410 w 194945"/>
                  <a:gd name="connsiteY2" fmla="*/ 161976 h 172213"/>
                  <a:gd name="connsiteX3" fmla="*/ 41785 w 194945"/>
                  <a:gd name="connsiteY3" fmla="*/ 85776 h 172213"/>
                  <a:gd name="connsiteX4" fmla="*/ 13210 w 194945"/>
                  <a:gd name="connsiteY4" fmla="*/ 76251 h 172213"/>
                  <a:gd name="connsiteX5" fmla="*/ 13210 w 194945"/>
                  <a:gd name="connsiteY5" fmla="*/ 51 h 172213"/>
                  <a:gd name="connsiteX6" fmla="*/ 175135 w 194945"/>
                  <a:gd name="connsiteY6" fmla="*/ 19101 h 172213"/>
                  <a:gd name="connsiteX7" fmla="*/ 184660 w 194945"/>
                  <a:gd name="connsiteY7" fmla="*/ 76251 h 172213"/>
                  <a:gd name="connsiteX8" fmla="*/ 194185 w 194945"/>
                  <a:gd name="connsiteY8" fmla="*/ 104826 h 172213"/>
                  <a:gd name="connsiteX9" fmla="*/ 184660 w 194945"/>
                  <a:gd name="connsiteY9" fmla="*/ 123876 h 1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945" h="172213">
                    <a:moveTo>
                      <a:pt x="184660" y="123876"/>
                    </a:moveTo>
                    <a:cubicBezTo>
                      <a:pt x="175135" y="130226"/>
                      <a:pt x="150948" y="132988"/>
                      <a:pt x="137035" y="142926"/>
                    </a:cubicBezTo>
                    <a:cubicBezTo>
                      <a:pt x="93951" y="173700"/>
                      <a:pt x="145040" y="180519"/>
                      <a:pt x="89410" y="161976"/>
                    </a:cubicBezTo>
                    <a:cubicBezTo>
                      <a:pt x="72035" y="109852"/>
                      <a:pt x="84049" y="106908"/>
                      <a:pt x="41785" y="85776"/>
                    </a:cubicBezTo>
                    <a:cubicBezTo>
                      <a:pt x="32805" y="81286"/>
                      <a:pt x="22735" y="79426"/>
                      <a:pt x="13210" y="76251"/>
                    </a:cubicBezTo>
                    <a:cubicBezTo>
                      <a:pt x="8210" y="61250"/>
                      <a:pt x="-13835" y="10869"/>
                      <a:pt x="13210" y="51"/>
                    </a:cubicBezTo>
                    <a:cubicBezTo>
                      <a:pt x="16151" y="-1125"/>
                      <a:pt x="166762" y="18054"/>
                      <a:pt x="175135" y="19101"/>
                    </a:cubicBezTo>
                    <a:cubicBezTo>
                      <a:pt x="178310" y="38151"/>
                      <a:pt x="180470" y="57398"/>
                      <a:pt x="184660" y="76251"/>
                    </a:cubicBezTo>
                    <a:cubicBezTo>
                      <a:pt x="186838" y="86052"/>
                      <a:pt x="197914" y="95504"/>
                      <a:pt x="194185" y="104826"/>
                    </a:cubicBezTo>
                    <a:cubicBezTo>
                      <a:pt x="185156" y="127398"/>
                      <a:pt x="194185" y="117526"/>
                      <a:pt x="184660" y="123876"/>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Freeform 23"/>
              <p:cNvSpPr/>
              <p:nvPr/>
            </p:nvSpPr>
            <p:spPr>
              <a:xfrm>
                <a:off x="4965754" y="1933256"/>
                <a:ext cx="778955" cy="181567"/>
              </a:xfrm>
              <a:custGeom>
                <a:avLst/>
                <a:gdLst>
                  <a:gd name="connsiteX0" fmla="*/ 492071 w 778955"/>
                  <a:gd name="connsiteY0" fmla="*/ 133669 h 181567"/>
                  <a:gd name="connsiteX1" fmla="*/ 577796 w 778955"/>
                  <a:gd name="connsiteY1" fmla="*/ 152719 h 181567"/>
                  <a:gd name="connsiteX2" fmla="*/ 634946 w 778955"/>
                  <a:gd name="connsiteY2" fmla="*/ 171769 h 181567"/>
                  <a:gd name="connsiteX3" fmla="*/ 663521 w 778955"/>
                  <a:gd name="connsiteY3" fmla="*/ 181294 h 181567"/>
                  <a:gd name="connsiteX4" fmla="*/ 730196 w 778955"/>
                  <a:gd name="connsiteY4" fmla="*/ 162244 h 181567"/>
                  <a:gd name="connsiteX5" fmla="*/ 758771 w 778955"/>
                  <a:gd name="connsiteY5" fmla="*/ 143194 h 181567"/>
                  <a:gd name="connsiteX6" fmla="*/ 768296 w 778955"/>
                  <a:gd name="connsiteY6" fmla="*/ 38419 h 181567"/>
                  <a:gd name="connsiteX7" fmla="*/ 739721 w 778955"/>
                  <a:gd name="connsiteY7" fmla="*/ 28894 h 181567"/>
                  <a:gd name="connsiteX8" fmla="*/ 615896 w 778955"/>
                  <a:gd name="connsiteY8" fmla="*/ 38419 h 181567"/>
                  <a:gd name="connsiteX9" fmla="*/ 587321 w 778955"/>
                  <a:gd name="connsiteY9" fmla="*/ 57469 h 181567"/>
                  <a:gd name="connsiteX10" fmla="*/ 501596 w 778955"/>
                  <a:gd name="connsiteY10" fmla="*/ 66994 h 181567"/>
                  <a:gd name="connsiteX11" fmla="*/ 434921 w 778955"/>
                  <a:gd name="connsiteY11" fmla="*/ 86044 h 181567"/>
                  <a:gd name="connsiteX12" fmla="*/ 272996 w 778955"/>
                  <a:gd name="connsiteY12" fmla="*/ 76519 h 181567"/>
                  <a:gd name="connsiteX13" fmla="*/ 244421 w 778955"/>
                  <a:gd name="connsiteY13" fmla="*/ 66994 h 181567"/>
                  <a:gd name="connsiteX14" fmla="*/ 139646 w 778955"/>
                  <a:gd name="connsiteY14" fmla="*/ 47944 h 181567"/>
                  <a:gd name="connsiteX15" fmla="*/ 111071 w 778955"/>
                  <a:gd name="connsiteY15" fmla="*/ 38419 h 181567"/>
                  <a:gd name="connsiteX16" fmla="*/ 25346 w 778955"/>
                  <a:gd name="connsiteY16" fmla="*/ 9844 h 181567"/>
                  <a:gd name="connsiteX17" fmla="*/ 15821 w 778955"/>
                  <a:gd name="connsiteY17" fmla="*/ 95569 h 181567"/>
                  <a:gd name="connsiteX18" fmla="*/ 72971 w 778955"/>
                  <a:gd name="connsiteY18" fmla="*/ 114619 h 181567"/>
                  <a:gd name="connsiteX19" fmla="*/ 130121 w 778955"/>
                  <a:gd name="connsiteY19" fmla="*/ 133669 h 181567"/>
                  <a:gd name="connsiteX20" fmla="*/ 158696 w 778955"/>
                  <a:gd name="connsiteY20" fmla="*/ 143194 h 181567"/>
                  <a:gd name="connsiteX21" fmla="*/ 187271 w 778955"/>
                  <a:gd name="connsiteY21" fmla="*/ 152719 h 181567"/>
                  <a:gd name="connsiteX22" fmla="*/ 206321 w 778955"/>
                  <a:gd name="connsiteY22" fmla="*/ 181294 h 181567"/>
                  <a:gd name="connsiteX23" fmla="*/ 263471 w 778955"/>
                  <a:gd name="connsiteY23" fmla="*/ 162244 h 181567"/>
                  <a:gd name="connsiteX24" fmla="*/ 292046 w 778955"/>
                  <a:gd name="connsiteY24" fmla="*/ 133669 h 1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955" h="181567">
                    <a:moveTo>
                      <a:pt x="492071" y="133669"/>
                    </a:moveTo>
                    <a:cubicBezTo>
                      <a:pt x="519262" y="139107"/>
                      <a:pt x="550893" y="144648"/>
                      <a:pt x="577796" y="152719"/>
                    </a:cubicBezTo>
                    <a:cubicBezTo>
                      <a:pt x="597030" y="158489"/>
                      <a:pt x="615896" y="165419"/>
                      <a:pt x="634946" y="171769"/>
                    </a:cubicBezTo>
                    <a:lnTo>
                      <a:pt x="663521" y="181294"/>
                    </a:lnTo>
                    <a:cubicBezTo>
                      <a:pt x="675728" y="178242"/>
                      <a:pt x="716531" y="169076"/>
                      <a:pt x="730196" y="162244"/>
                    </a:cubicBezTo>
                    <a:cubicBezTo>
                      <a:pt x="740435" y="157124"/>
                      <a:pt x="749246" y="149544"/>
                      <a:pt x="758771" y="143194"/>
                    </a:cubicBezTo>
                    <a:cubicBezTo>
                      <a:pt x="769952" y="109650"/>
                      <a:pt x="792230" y="74321"/>
                      <a:pt x="768296" y="38419"/>
                    </a:cubicBezTo>
                    <a:cubicBezTo>
                      <a:pt x="762727" y="30065"/>
                      <a:pt x="749246" y="32069"/>
                      <a:pt x="739721" y="28894"/>
                    </a:cubicBezTo>
                    <a:cubicBezTo>
                      <a:pt x="698446" y="32069"/>
                      <a:pt x="656584" y="30790"/>
                      <a:pt x="615896" y="38419"/>
                    </a:cubicBezTo>
                    <a:cubicBezTo>
                      <a:pt x="604644" y="40529"/>
                      <a:pt x="598427" y="54693"/>
                      <a:pt x="587321" y="57469"/>
                    </a:cubicBezTo>
                    <a:cubicBezTo>
                      <a:pt x="559429" y="64442"/>
                      <a:pt x="530171" y="63819"/>
                      <a:pt x="501596" y="66994"/>
                    </a:cubicBezTo>
                    <a:cubicBezTo>
                      <a:pt x="488121" y="71486"/>
                      <a:pt x="446881" y="86044"/>
                      <a:pt x="434921" y="86044"/>
                    </a:cubicBezTo>
                    <a:cubicBezTo>
                      <a:pt x="380853" y="86044"/>
                      <a:pt x="326971" y="79694"/>
                      <a:pt x="272996" y="76519"/>
                    </a:cubicBezTo>
                    <a:cubicBezTo>
                      <a:pt x="263471" y="73344"/>
                      <a:pt x="254222" y="69172"/>
                      <a:pt x="244421" y="66994"/>
                    </a:cubicBezTo>
                    <a:cubicBezTo>
                      <a:pt x="167992" y="50010"/>
                      <a:pt x="208983" y="65278"/>
                      <a:pt x="139646" y="47944"/>
                    </a:cubicBezTo>
                    <a:cubicBezTo>
                      <a:pt x="129906" y="45509"/>
                      <a:pt x="120596" y="41594"/>
                      <a:pt x="111071" y="38419"/>
                    </a:cubicBezTo>
                    <a:cubicBezTo>
                      <a:pt x="45567" y="-5250"/>
                      <a:pt x="75641" y="-6921"/>
                      <a:pt x="25346" y="9844"/>
                    </a:cubicBezTo>
                    <a:cubicBezTo>
                      <a:pt x="8010" y="35848"/>
                      <a:pt x="-16550" y="58573"/>
                      <a:pt x="15821" y="95569"/>
                    </a:cubicBezTo>
                    <a:cubicBezTo>
                      <a:pt x="29044" y="110681"/>
                      <a:pt x="53921" y="108269"/>
                      <a:pt x="72971" y="114619"/>
                    </a:cubicBezTo>
                    <a:lnTo>
                      <a:pt x="130121" y="133669"/>
                    </a:lnTo>
                    <a:lnTo>
                      <a:pt x="158696" y="143194"/>
                    </a:lnTo>
                    <a:lnTo>
                      <a:pt x="187271" y="152719"/>
                    </a:lnTo>
                    <a:cubicBezTo>
                      <a:pt x="193621" y="162244"/>
                      <a:pt x="194962" y="179874"/>
                      <a:pt x="206321" y="181294"/>
                    </a:cubicBezTo>
                    <a:cubicBezTo>
                      <a:pt x="226246" y="183785"/>
                      <a:pt x="244421" y="168594"/>
                      <a:pt x="263471" y="162244"/>
                    </a:cubicBezTo>
                    <a:cubicBezTo>
                      <a:pt x="298070" y="150711"/>
                      <a:pt x="292046" y="162759"/>
                      <a:pt x="292046" y="133669"/>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Freeform 24"/>
              <p:cNvSpPr/>
              <p:nvPr/>
            </p:nvSpPr>
            <p:spPr>
              <a:xfrm>
                <a:off x="5257800" y="2066925"/>
                <a:ext cx="190500" cy="19050"/>
              </a:xfrm>
              <a:custGeom>
                <a:avLst/>
                <a:gdLst>
                  <a:gd name="connsiteX0" fmla="*/ 0 w 190500"/>
                  <a:gd name="connsiteY0" fmla="*/ 9525 h 19050"/>
                  <a:gd name="connsiteX1" fmla="*/ 47625 w 190500"/>
                  <a:gd name="connsiteY1" fmla="*/ 19050 h 19050"/>
                  <a:gd name="connsiteX2" fmla="*/ 76200 w 190500"/>
                  <a:gd name="connsiteY2" fmla="*/ 9525 h 19050"/>
                  <a:gd name="connsiteX3" fmla="*/ 114300 w 190500"/>
                  <a:gd name="connsiteY3" fmla="*/ 0 h 19050"/>
                  <a:gd name="connsiteX4" fmla="*/ 190500 w 19050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
                    <a:moveTo>
                      <a:pt x="0" y="9525"/>
                    </a:moveTo>
                    <a:cubicBezTo>
                      <a:pt x="15875" y="12700"/>
                      <a:pt x="31436" y="19050"/>
                      <a:pt x="47625" y="19050"/>
                    </a:cubicBezTo>
                    <a:cubicBezTo>
                      <a:pt x="57665" y="19050"/>
                      <a:pt x="66546" y="12283"/>
                      <a:pt x="76200" y="9525"/>
                    </a:cubicBezTo>
                    <a:cubicBezTo>
                      <a:pt x="88787" y="5929"/>
                      <a:pt x="101600" y="3175"/>
                      <a:pt x="114300" y="0"/>
                    </a:cubicBezTo>
                    <a:lnTo>
                      <a:pt x="190500" y="95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Freeform 25"/>
              <p:cNvSpPr/>
              <p:nvPr/>
            </p:nvSpPr>
            <p:spPr>
              <a:xfrm>
                <a:off x="5191125" y="2390775"/>
                <a:ext cx="590648" cy="362182"/>
              </a:xfrm>
              <a:custGeom>
                <a:avLst/>
                <a:gdLst>
                  <a:gd name="connsiteX0" fmla="*/ 590550 w 590648"/>
                  <a:gd name="connsiteY0" fmla="*/ 85725 h 362182"/>
                  <a:gd name="connsiteX1" fmla="*/ 533400 w 590648"/>
                  <a:gd name="connsiteY1" fmla="*/ 152400 h 362182"/>
                  <a:gd name="connsiteX2" fmla="*/ 514350 w 590648"/>
                  <a:gd name="connsiteY2" fmla="*/ 180975 h 362182"/>
                  <a:gd name="connsiteX3" fmla="*/ 428625 w 590648"/>
                  <a:gd name="connsiteY3" fmla="*/ 228600 h 362182"/>
                  <a:gd name="connsiteX4" fmla="*/ 400050 w 590648"/>
                  <a:gd name="connsiteY4" fmla="*/ 247650 h 362182"/>
                  <a:gd name="connsiteX5" fmla="*/ 361950 w 590648"/>
                  <a:gd name="connsiteY5" fmla="*/ 257175 h 362182"/>
                  <a:gd name="connsiteX6" fmla="*/ 266700 w 590648"/>
                  <a:gd name="connsiteY6" fmla="*/ 276225 h 362182"/>
                  <a:gd name="connsiteX7" fmla="*/ 228600 w 590648"/>
                  <a:gd name="connsiteY7" fmla="*/ 190500 h 362182"/>
                  <a:gd name="connsiteX8" fmla="*/ 200025 w 590648"/>
                  <a:gd name="connsiteY8" fmla="*/ 171450 h 362182"/>
                  <a:gd name="connsiteX9" fmla="*/ 180975 w 590648"/>
                  <a:gd name="connsiteY9" fmla="*/ 142875 h 362182"/>
                  <a:gd name="connsiteX10" fmla="*/ 85725 w 590648"/>
                  <a:gd name="connsiteY10" fmla="*/ 142875 h 362182"/>
                  <a:gd name="connsiteX11" fmla="*/ 114300 w 590648"/>
                  <a:gd name="connsiteY11" fmla="*/ 266700 h 362182"/>
                  <a:gd name="connsiteX12" fmla="*/ 123825 w 590648"/>
                  <a:gd name="connsiteY12" fmla="*/ 295275 h 362182"/>
                  <a:gd name="connsiteX13" fmla="*/ 133350 w 590648"/>
                  <a:gd name="connsiteY13" fmla="*/ 333375 h 362182"/>
                  <a:gd name="connsiteX14" fmla="*/ 123825 w 590648"/>
                  <a:gd name="connsiteY14" fmla="*/ 361950 h 362182"/>
                  <a:gd name="connsiteX15" fmla="*/ 66675 w 590648"/>
                  <a:gd name="connsiteY15" fmla="*/ 304800 h 362182"/>
                  <a:gd name="connsiteX16" fmla="*/ 28575 w 590648"/>
                  <a:gd name="connsiteY16" fmla="*/ 247650 h 362182"/>
                  <a:gd name="connsiteX17" fmla="*/ 0 w 590648"/>
                  <a:gd name="connsiteY17" fmla="*/ 142875 h 362182"/>
                  <a:gd name="connsiteX18" fmla="*/ 9525 w 590648"/>
                  <a:gd name="connsiteY18" fmla="*/ 38100 h 362182"/>
                  <a:gd name="connsiteX19" fmla="*/ 38100 w 590648"/>
                  <a:gd name="connsiteY19" fmla="*/ 19050 h 362182"/>
                  <a:gd name="connsiteX20" fmla="*/ 95250 w 590648"/>
                  <a:gd name="connsiteY20" fmla="*/ 0 h 362182"/>
                  <a:gd name="connsiteX21" fmla="*/ 152400 w 590648"/>
                  <a:gd name="connsiteY21" fmla="*/ 28575 h 362182"/>
                  <a:gd name="connsiteX22" fmla="*/ 161925 w 590648"/>
                  <a:gd name="connsiteY22" fmla="*/ 57150 h 362182"/>
                  <a:gd name="connsiteX23" fmla="*/ 219075 w 590648"/>
                  <a:gd name="connsiteY23" fmla="*/ 104775 h 362182"/>
                  <a:gd name="connsiteX24" fmla="*/ 247650 w 590648"/>
                  <a:gd name="connsiteY24" fmla="*/ 133350 h 362182"/>
                  <a:gd name="connsiteX25" fmla="*/ 257175 w 590648"/>
                  <a:gd name="connsiteY25" fmla="*/ 161925 h 362182"/>
                  <a:gd name="connsiteX26" fmla="*/ 323850 w 590648"/>
                  <a:gd name="connsiteY26" fmla="*/ 142875 h 362182"/>
                  <a:gd name="connsiteX27" fmla="*/ 352425 w 590648"/>
                  <a:gd name="connsiteY27" fmla="*/ 123825 h 362182"/>
                  <a:gd name="connsiteX28" fmla="*/ 390525 w 590648"/>
                  <a:gd name="connsiteY28" fmla="*/ 104775 h 362182"/>
                  <a:gd name="connsiteX29" fmla="*/ 419100 w 590648"/>
                  <a:gd name="connsiteY29" fmla="*/ 76200 h 362182"/>
                  <a:gd name="connsiteX30" fmla="*/ 447675 w 590648"/>
                  <a:gd name="connsiteY30" fmla="*/ 57150 h 362182"/>
                  <a:gd name="connsiteX31" fmla="*/ 542925 w 590648"/>
                  <a:gd name="connsiteY31" fmla="*/ 66675 h 362182"/>
                  <a:gd name="connsiteX32" fmla="*/ 590550 w 590648"/>
                  <a:gd name="connsiteY32" fmla="*/ 85725 h 3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648" h="362182">
                    <a:moveTo>
                      <a:pt x="590550" y="85725"/>
                    </a:moveTo>
                    <a:cubicBezTo>
                      <a:pt x="588963" y="100012"/>
                      <a:pt x="599368" y="86432"/>
                      <a:pt x="533400" y="152400"/>
                    </a:cubicBezTo>
                    <a:cubicBezTo>
                      <a:pt x="525305" y="160495"/>
                      <a:pt x="522965" y="173437"/>
                      <a:pt x="514350" y="180975"/>
                    </a:cubicBezTo>
                    <a:cubicBezTo>
                      <a:pt x="474040" y="216246"/>
                      <a:pt x="467872" y="215518"/>
                      <a:pt x="428625" y="228600"/>
                    </a:cubicBezTo>
                    <a:cubicBezTo>
                      <a:pt x="419100" y="234950"/>
                      <a:pt x="410572" y="243141"/>
                      <a:pt x="400050" y="247650"/>
                    </a:cubicBezTo>
                    <a:cubicBezTo>
                      <a:pt x="388018" y="252807"/>
                      <a:pt x="374787" y="254608"/>
                      <a:pt x="361950" y="257175"/>
                    </a:cubicBezTo>
                    <a:cubicBezTo>
                      <a:pt x="245179" y="280529"/>
                      <a:pt x="355197" y="254101"/>
                      <a:pt x="266700" y="276225"/>
                    </a:cubicBezTo>
                    <a:cubicBezTo>
                      <a:pt x="236511" y="230942"/>
                      <a:pt x="251270" y="258510"/>
                      <a:pt x="228600" y="190500"/>
                    </a:cubicBezTo>
                    <a:cubicBezTo>
                      <a:pt x="224980" y="179640"/>
                      <a:pt x="209550" y="177800"/>
                      <a:pt x="200025" y="171450"/>
                    </a:cubicBezTo>
                    <a:cubicBezTo>
                      <a:pt x="193675" y="161925"/>
                      <a:pt x="189914" y="150026"/>
                      <a:pt x="180975" y="142875"/>
                    </a:cubicBezTo>
                    <a:cubicBezTo>
                      <a:pt x="155786" y="122724"/>
                      <a:pt x="107142" y="139815"/>
                      <a:pt x="85725" y="142875"/>
                    </a:cubicBezTo>
                    <a:cubicBezTo>
                      <a:pt x="122934" y="254502"/>
                      <a:pt x="89570" y="143052"/>
                      <a:pt x="114300" y="266700"/>
                    </a:cubicBezTo>
                    <a:cubicBezTo>
                      <a:pt x="116269" y="276545"/>
                      <a:pt x="121067" y="285621"/>
                      <a:pt x="123825" y="295275"/>
                    </a:cubicBezTo>
                    <a:cubicBezTo>
                      <a:pt x="127421" y="307862"/>
                      <a:pt x="130175" y="320675"/>
                      <a:pt x="133350" y="333375"/>
                    </a:cubicBezTo>
                    <a:cubicBezTo>
                      <a:pt x="130175" y="342900"/>
                      <a:pt x="133565" y="359515"/>
                      <a:pt x="123825" y="361950"/>
                    </a:cubicBezTo>
                    <a:cubicBezTo>
                      <a:pt x="106309" y="366329"/>
                      <a:pt x="68465" y="307357"/>
                      <a:pt x="66675" y="304800"/>
                    </a:cubicBezTo>
                    <a:cubicBezTo>
                      <a:pt x="53545" y="286043"/>
                      <a:pt x="35815" y="269370"/>
                      <a:pt x="28575" y="247650"/>
                    </a:cubicBezTo>
                    <a:cubicBezTo>
                      <a:pt x="4405" y="175141"/>
                      <a:pt x="13463" y="210191"/>
                      <a:pt x="0" y="142875"/>
                    </a:cubicBezTo>
                    <a:cubicBezTo>
                      <a:pt x="3175" y="107950"/>
                      <a:pt x="-788" y="71618"/>
                      <a:pt x="9525" y="38100"/>
                    </a:cubicBezTo>
                    <a:cubicBezTo>
                      <a:pt x="12892" y="27159"/>
                      <a:pt x="27639" y="23699"/>
                      <a:pt x="38100" y="19050"/>
                    </a:cubicBezTo>
                    <a:cubicBezTo>
                      <a:pt x="56450" y="10895"/>
                      <a:pt x="95250" y="0"/>
                      <a:pt x="95250" y="0"/>
                    </a:cubicBezTo>
                    <a:cubicBezTo>
                      <a:pt x="114074" y="6275"/>
                      <a:pt x="138971" y="11789"/>
                      <a:pt x="152400" y="28575"/>
                    </a:cubicBezTo>
                    <a:cubicBezTo>
                      <a:pt x="158672" y="36415"/>
                      <a:pt x="156356" y="48796"/>
                      <a:pt x="161925" y="57150"/>
                    </a:cubicBezTo>
                    <a:cubicBezTo>
                      <a:pt x="182796" y="88456"/>
                      <a:pt x="192719" y="82811"/>
                      <a:pt x="219075" y="104775"/>
                    </a:cubicBezTo>
                    <a:cubicBezTo>
                      <a:pt x="229423" y="113399"/>
                      <a:pt x="238125" y="123825"/>
                      <a:pt x="247650" y="133350"/>
                    </a:cubicBezTo>
                    <a:cubicBezTo>
                      <a:pt x="250825" y="142875"/>
                      <a:pt x="247853" y="158196"/>
                      <a:pt x="257175" y="161925"/>
                    </a:cubicBezTo>
                    <a:cubicBezTo>
                      <a:pt x="262611" y="164100"/>
                      <a:pt x="315378" y="145699"/>
                      <a:pt x="323850" y="142875"/>
                    </a:cubicBezTo>
                    <a:cubicBezTo>
                      <a:pt x="333375" y="136525"/>
                      <a:pt x="342486" y="129505"/>
                      <a:pt x="352425" y="123825"/>
                    </a:cubicBezTo>
                    <a:cubicBezTo>
                      <a:pt x="364753" y="116780"/>
                      <a:pt x="378971" y="113028"/>
                      <a:pt x="390525" y="104775"/>
                    </a:cubicBezTo>
                    <a:cubicBezTo>
                      <a:pt x="401486" y="96945"/>
                      <a:pt x="408752" y="84824"/>
                      <a:pt x="419100" y="76200"/>
                    </a:cubicBezTo>
                    <a:cubicBezTo>
                      <a:pt x="427894" y="68871"/>
                      <a:pt x="438150" y="63500"/>
                      <a:pt x="447675" y="57150"/>
                    </a:cubicBezTo>
                    <a:cubicBezTo>
                      <a:pt x="479425" y="60325"/>
                      <a:pt x="511388" y="61823"/>
                      <a:pt x="542925" y="66675"/>
                    </a:cubicBezTo>
                    <a:cubicBezTo>
                      <a:pt x="574512" y="71535"/>
                      <a:pt x="592137" y="71438"/>
                      <a:pt x="590550" y="85725"/>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sp>
        <p:nvSpPr>
          <p:cNvPr id="27" name="TextBox 26"/>
          <p:cNvSpPr txBox="1"/>
          <p:nvPr/>
        </p:nvSpPr>
        <p:spPr>
          <a:xfrm>
            <a:off x="885835" y="1074535"/>
            <a:ext cx="4114800" cy="923330"/>
          </a:xfrm>
          <a:prstGeom prst="rect">
            <a:avLst/>
          </a:prstGeom>
          <a:noFill/>
        </p:spPr>
        <p:txBody>
          <a:bodyPr wrap="square" rtlCol="0">
            <a:spAutoFit/>
          </a:bodyPr>
          <a:lstStyle/>
          <a:p>
            <a:r>
              <a:rPr lang="en-US" dirty="0" smtClean="0"/>
              <a:t>After </a:t>
            </a:r>
            <a:r>
              <a:rPr lang="en-US" dirty="0" err="1" smtClean="0"/>
              <a:t>dissolvation</a:t>
            </a:r>
            <a:r>
              <a:rPr lang="en-US" dirty="0" smtClean="0"/>
              <a:t> drugs must permeate through the gut wall to reach systemic circulation.</a:t>
            </a:r>
            <a:endParaRPr lang="en-US" dirty="0"/>
          </a:p>
        </p:txBody>
      </p:sp>
      <p:grpSp>
        <p:nvGrpSpPr>
          <p:cNvPr id="76" name="Group 75"/>
          <p:cNvGrpSpPr/>
          <p:nvPr/>
        </p:nvGrpSpPr>
        <p:grpSpPr>
          <a:xfrm rot="2709884">
            <a:off x="1104252" y="3159548"/>
            <a:ext cx="705021" cy="726182"/>
            <a:chOff x="5475208" y="882920"/>
            <a:chExt cx="705021" cy="726182"/>
          </a:xfrm>
        </p:grpSpPr>
        <p:sp>
          <p:nvSpPr>
            <p:cNvPr id="77" name="Oval 76"/>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p:cNvSpPr/>
          <p:nvPr/>
        </p:nvSpPr>
        <p:spPr>
          <a:xfrm rot="16200000">
            <a:off x="1882818" y="3776091"/>
            <a:ext cx="3368842" cy="629292"/>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2" name="Group 81"/>
          <p:cNvGrpSpPr/>
          <p:nvPr/>
        </p:nvGrpSpPr>
        <p:grpSpPr>
          <a:xfrm rot="4434426">
            <a:off x="765524" y="4036230"/>
            <a:ext cx="705021" cy="726182"/>
            <a:chOff x="5475208" y="882920"/>
            <a:chExt cx="705021" cy="726182"/>
          </a:xfrm>
        </p:grpSpPr>
        <p:sp>
          <p:nvSpPr>
            <p:cNvPr id="83" name="Oval 82"/>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rot="5400000">
            <a:off x="1573910" y="3900613"/>
            <a:ext cx="705021" cy="726182"/>
            <a:chOff x="5475208" y="882920"/>
            <a:chExt cx="705021" cy="726182"/>
          </a:xfrm>
        </p:grpSpPr>
        <p:sp>
          <p:nvSpPr>
            <p:cNvPr id="88" name="Oval 87"/>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rot="2709884">
            <a:off x="2187793" y="3086024"/>
            <a:ext cx="705021" cy="726182"/>
            <a:chOff x="5475208" y="882920"/>
            <a:chExt cx="705021" cy="726182"/>
          </a:xfrm>
        </p:grpSpPr>
        <p:sp>
          <p:nvSpPr>
            <p:cNvPr id="93" name="Oval 92"/>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rot="2709884">
            <a:off x="2263675" y="4598937"/>
            <a:ext cx="705021" cy="726182"/>
            <a:chOff x="5475208" y="882920"/>
            <a:chExt cx="705021" cy="726182"/>
          </a:xfrm>
        </p:grpSpPr>
        <p:sp>
          <p:nvSpPr>
            <p:cNvPr id="98" name="Oval 97"/>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Oval 101"/>
          <p:cNvSpPr>
            <a:spLocks noChangeAspect="1"/>
          </p:cNvSpPr>
          <p:nvPr/>
        </p:nvSpPr>
        <p:spPr>
          <a:xfrm rot="2709884">
            <a:off x="3354437" y="3487329"/>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a:spLocks noChangeAspect="1"/>
          </p:cNvSpPr>
          <p:nvPr/>
        </p:nvSpPr>
        <p:spPr>
          <a:xfrm rot="2709884">
            <a:off x="3157696" y="4249641"/>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a:spLocks noChangeAspect="1"/>
          </p:cNvSpPr>
          <p:nvPr/>
        </p:nvSpPr>
        <p:spPr>
          <a:xfrm rot="2709884">
            <a:off x="3673831" y="4796899"/>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a:spLocks noChangeAspect="1"/>
          </p:cNvSpPr>
          <p:nvPr/>
        </p:nvSpPr>
        <p:spPr>
          <a:xfrm rot="136302">
            <a:off x="2936271" y="4249028"/>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p:cNvSpPr>
            <a:spLocks noChangeAspect="1"/>
          </p:cNvSpPr>
          <p:nvPr/>
        </p:nvSpPr>
        <p:spPr>
          <a:xfrm rot="136302">
            <a:off x="4054811" y="4855174"/>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p:cNvGrpSpPr/>
          <p:nvPr/>
        </p:nvGrpSpPr>
        <p:grpSpPr>
          <a:xfrm rot="2709884">
            <a:off x="4337676" y="3029474"/>
            <a:ext cx="705021" cy="726182"/>
            <a:chOff x="5475208" y="882920"/>
            <a:chExt cx="705021" cy="726182"/>
          </a:xfrm>
        </p:grpSpPr>
        <p:sp>
          <p:nvSpPr>
            <p:cNvPr id="108" name="Oval 107"/>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rot="2709884">
            <a:off x="4337677" y="3863525"/>
            <a:ext cx="705021" cy="726182"/>
            <a:chOff x="5475208" y="882920"/>
            <a:chExt cx="705021" cy="726182"/>
          </a:xfrm>
        </p:grpSpPr>
        <p:sp>
          <p:nvSpPr>
            <p:cNvPr id="113" name="Oval 112"/>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p:cNvGrpSpPr/>
          <p:nvPr/>
        </p:nvGrpSpPr>
        <p:grpSpPr>
          <a:xfrm rot="2709884">
            <a:off x="5297145" y="3511204"/>
            <a:ext cx="705021" cy="726182"/>
            <a:chOff x="5475208" y="882920"/>
            <a:chExt cx="705021" cy="726182"/>
          </a:xfrm>
        </p:grpSpPr>
        <p:sp>
          <p:nvSpPr>
            <p:cNvPr id="118" name="Oval 117"/>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rot="2709884">
            <a:off x="4902763" y="4632943"/>
            <a:ext cx="705021" cy="726182"/>
            <a:chOff x="5475208" y="882920"/>
            <a:chExt cx="705021" cy="726182"/>
          </a:xfrm>
        </p:grpSpPr>
        <p:sp>
          <p:nvSpPr>
            <p:cNvPr id="123" name="Oval 122"/>
            <p:cNvSpPr>
              <a:spLocks noChangeAspect="1"/>
            </p:cNvSpPr>
            <p:nvPr/>
          </p:nvSpPr>
          <p:spPr>
            <a:xfrm>
              <a:off x="5563934" y="1063130"/>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a:spLocks noChangeAspect="1"/>
            </p:cNvSpPr>
            <p:nvPr/>
          </p:nvSpPr>
          <p:spPr>
            <a:xfrm rot="19026418">
              <a:off x="5475208" y="88292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a:spLocks noChangeAspect="1"/>
            </p:cNvSpPr>
            <p:nvPr/>
          </p:nvSpPr>
          <p:spPr>
            <a:xfrm rot="19026418">
              <a:off x="5917728" y="1035470"/>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a:spLocks noChangeAspect="1"/>
            </p:cNvSpPr>
            <p:nvPr/>
          </p:nvSpPr>
          <p:spPr>
            <a:xfrm rot="19026418">
              <a:off x="5532387" y="1346601"/>
              <a:ext cx="262501" cy="262501"/>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TextBox 126"/>
          <p:cNvSpPr txBox="1"/>
          <p:nvPr/>
        </p:nvSpPr>
        <p:spPr>
          <a:xfrm>
            <a:off x="6485021" y="1074535"/>
            <a:ext cx="3943539" cy="1754326"/>
          </a:xfrm>
          <a:prstGeom prst="rect">
            <a:avLst/>
          </a:prstGeom>
          <a:noFill/>
        </p:spPr>
        <p:txBody>
          <a:bodyPr wrap="square" rtlCol="0">
            <a:spAutoFit/>
          </a:bodyPr>
          <a:lstStyle/>
          <a:p>
            <a:r>
              <a:rPr lang="en-US" dirty="0" smtClean="0"/>
              <a:t>Permeation through biological membranes (lipid bilayer) requires that the </a:t>
            </a:r>
            <a:r>
              <a:rPr lang="en-US" smtClean="0"/>
              <a:t>drug molecules </a:t>
            </a:r>
            <a:r>
              <a:rPr lang="en-US" dirty="0" smtClean="0"/>
              <a:t>strip off their hydration shell, permeate through the membrane and enter the aqueous phase on </a:t>
            </a:r>
            <a:r>
              <a:rPr lang="en-US" smtClean="0"/>
              <a:t>the other side.</a:t>
            </a:r>
            <a:endParaRPr lang="en-US"/>
          </a:p>
        </p:txBody>
      </p:sp>
      <p:sp>
        <p:nvSpPr>
          <p:cNvPr id="6" name="TextBox 5"/>
          <p:cNvSpPr txBox="1"/>
          <p:nvPr/>
        </p:nvSpPr>
        <p:spPr>
          <a:xfrm>
            <a:off x="6482567" y="4103622"/>
            <a:ext cx="4139102" cy="1200329"/>
          </a:xfrm>
          <a:prstGeom prst="rect">
            <a:avLst/>
          </a:prstGeom>
          <a:noFill/>
          <a:ln w="25400">
            <a:solidFill>
              <a:srgbClr val="FF0000"/>
            </a:solidFill>
          </a:ln>
        </p:spPr>
        <p:txBody>
          <a:bodyPr wrap="square" rtlCol="0">
            <a:spAutoFit/>
          </a:bodyPr>
          <a:lstStyle/>
          <a:p>
            <a:r>
              <a:rPr lang="en-US" sz="2400" dirty="0" smtClean="0"/>
              <a:t>Charged or very polar molecules permeate poorly through biological membranes</a:t>
            </a:r>
            <a:endParaRPr lang="en-US" sz="2400" dirty="0"/>
          </a:p>
        </p:txBody>
      </p:sp>
    </p:spTree>
    <p:extLst>
      <p:ext uri="{BB962C8B-B14F-4D97-AF65-F5344CB8AC3E}">
        <p14:creationId xmlns:p14="http://schemas.microsoft.com/office/powerpoint/2010/main" val="95022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19</a:t>
            </a:fld>
            <a:endParaRPr lang="en-US"/>
          </a:p>
        </p:txBody>
      </p:sp>
      <p:sp>
        <p:nvSpPr>
          <p:cNvPr id="31" name="Rounded Rectangle 30"/>
          <p:cNvSpPr/>
          <p:nvPr/>
        </p:nvSpPr>
        <p:spPr>
          <a:xfrm>
            <a:off x="1393998" y="2299019"/>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2" name="Rounded Rectangle 31"/>
          <p:cNvSpPr/>
          <p:nvPr/>
        </p:nvSpPr>
        <p:spPr>
          <a:xfrm>
            <a:off x="3201882" y="2299019"/>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3" name="Rounded Rectangle 32"/>
          <p:cNvSpPr/>
          <p:nvPr/>
        </p:nvSpPr>
        <p:spPr>
          <a:xfrm>
            <a:off x="5009765" y="2299019"/>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4" name="Rounded Rectangle 33"/>
          <p:cNvSpPr/>
          <p:nvPr/>
        </p:nvSpPr>
        <p:spPr>
          <a:xfrm>
            <a:off x="6817649" y="2299019"/>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35" name="Rounded Rectangle 34"/>
          <p:cNvSpPr/>
          <p:nvPr/>
        </p:nvSpPr>
        <p:spPr>
          <a:xfrm>
            <a:off x="8625530" y="2299019"/>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cxnSp>
        <p:nvCxnSpPr>
          <p:cNvPr id="36" name="Straight Arrow Connector 35"/>
          <p:cNvCxnSpPr/>
          <p:nvPr/>
        </p:nvCxnSpPr>
        <p:spPr>
          <a:xfrm>
            <a:off x="8566757" y="2026378"/>
            <a:ext cx="0" cy="1649453"/>
          </a:xfrm>
          <a:prstGeom prst="straightConnector1">
            <a:avLst/>
          </a:prstGeom>
          <a:noFill/>
          <a:ln w="38100" cap="flat" cmpd="sng" algn="ctr">
            <a:solidFill>
              <a:sysClr val="windowText" lastClr="000000"/>
            </a:solidFill>
            <a:prstDash val="solid"/>
            <a:headEnd type="none" w="med" len="med"/>
            <a:tailEnd type="triangle" w="med" len="med"/>
          </a:ln>
          <a:effectLst/>
        </p:spPr>
      </p:cxnSp>
      <p:cxnSp>
        <p:nvCxnSpPr>
          <p:cNvPr id="37" name="Straight Arrow Connector 36"/>
          <p:cNvCxnSpPr/>
          <p:nvPr/>
        </p:nvCxnSpPr>
        <p:spPr>
          <a:xfrm>
            <a:off x="2228985" y="2002235"/>
            <a:ext cx="0" cy="1649453"/>
          </a:xfrm>
          <a:prstGeom prst="straightConnector1">
            <a:avLst/>
          </a:prstGeom>
          <a:noFill/>
          <a:ln w="38100" cap="flat" cmpd="sng" algn="ctr">
            <a:solidFill>
              <a:sysClr val="windowText" lastClr="000000"/>
            </a:solidFill>
            <a:prstDash val="solid"/>
            <a:headEnd type="none" w="med" len="med"/>
            <a:tailEnd type="triangle" w="med" len="med"/>
          </a:ln>
          <a:effectLst/>
        </p:spPr>
      </p:cxnSp>
      <p:sp>
        <p:nvSpPr>
          <p:cNvPr id="38" name="U-Turn Arrow 37"/>
          <p:cNvSpPr/>
          <p:nvPr/>
        </p:nvSpPr>
        <p:spPr>
          <a:xfrm flipV="1">
            <a:off x="7328457" y="1828800"/>
            <a:ext cx="663885" cy="788618"/>
          </a:xfrm>
          <a:prstGeom prst="uturnArrow">
            <a:avLst>
              <a:gd name="adj1" fmla="val 4494"/>
              <a:gd name="adj2" fmla="val 9620"/>
              <a:gd name="adj3" fmla="val 22950"/>
              <a:gd name="adj4" fmla="val 38867"/>
              <a:gd name="adj5" fmla="val 72950"/>
            </a:avLst>
          </a:prstGeom>
          <a:solidFill>
            <a:sysClr val="windowText" lastClr="00000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
              <a:cs typeface=""/>
            </a:endParaRPr>
          </a:p>
        </p:txBody>
      </p:sp>
      <p:grpSp>
        <p:nvGrpSpPr>
          <p:cNvPr id="39" name="Group 38"/>
          <p:cNvGrpSpPr/>
          <p:nvPr/>
        </p:nvGrpSpPr>
        <p:grpSpPr>
          <a:xfrm>
            <a:off x="3634488" y="2087507"/>
            <a:ext cx="846430" cy="1564181"/>
            <a:chOff x="2860235" y="4123151"/>
            <a:chExt cx="416365" cy="769432"/>
          </a:xfrm>
        </p:grpSpPr>
        <p:cxnSp>
          <p:nvCxnSpPr>
            <p:cNvPr id="52" name="Straight Arrow Connector 51"/>
            <p:cNvCxnSpPr/>
            <p:nvPr/>
          </p:nvCxnSpPr>
          <p:spPr>
            <a:xfrm>
              <a:off x="3074889" y="4123151"/>
              <a:ext cx="0" cy="258531"/>
            </a:xfrm>
            <a:prstGeom prst="straightConnector1">
              <a:avLst/>
            </a:prstGeom>
            <a:noFill/>
            <a:ln w="38100" cap="flat" cmpd="sng" algn="ctr">
              <a:solidFill>
                <a:sysClr val="windowText" lastClr="000000"/>
              </a:solidFill>
              <a:prstDash val="solid"/>
              <a:headEnd type="none" w="med" len="med"/>
              <a:tailEnd type="triangle" w="med" len="med"/>
            </a:ln>
            <a:effectLst/>
          </p:spPr>
        </p:cxnSp>
        <p:sp>
          <p:nvSpPr>
            <p:cNvPr id="53" name="Oval 52"/>
            <p:cNvSpPr/>
            <p:nvPr/>
          </p:nvSpPr>
          <p:spPr>
            <a:xfrm>
              <a:off x="2860235" y="4412611"/>
              <a:ext cx="416365" cy="143780"/>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cxnSp>
          <p:nvCxnSpPr>
            <p:cNvPr id="54" name="Straight Arrow Connector 53"/>
            <p:cNvCxnSpPr/>
            <p:nvPr/>
          </p:nvCxnSpPr>
          <p:spPr>
            <a:xfrm>
              <a:off x="3074889" y="4579761"/>
              <a:ext cx="0" cy="312822"/>
            </a:xfrm>
            <a:prstGeom prst="straightConnector1">
              <a:avLst/>
            </a:prstGeom>
            <a:noFill/>
            <a:ln w="38100" cap="flat" cmpd="sng" algn="ctr">
              <a:solidFill>
                <a:sysClr val="windowText" lastClr="000000"/>
              </a:solidFill>
              <a:prstDash val="solid"/>
              <a:headEnd type="none" w="med" len="med"/>
              <a:tailEnd type="triangle" w="med" len="med"/>
            </a:ln>
            <a:effectLst/>
          </p:spPr>
        </p:cxnSp>
      </p:grpSp>
      <p:grpSp>
        <p:nvGrpSpPr>
          <p:cNvPr id="41" name="Group 40"/>
          <p:cNvGrpSpPr/>
          <p:nvPr/>
        </p:nvGrpSpPr>
        <p:grpSpPr>
          <a:xfrm>
            <a:off x="5565269" y="2380345"/>
            <a:ext cx="619629" cy="871099"/>
            <a:chOff x="3810000" y="4267200"/>
            <a:chExt cx="304800" cy="428500"/>
          </a:xfrm>
        </p:grpSpPr>
        <p:sp>
          <p:nvSpPr>
            <p:cNvPr id="46" name="Oval 45"/>
            <p:cNvSpPr>
              <a:spLocks noChangeAspect="1"/>
            </p:cNvSpPr>
            <p:nvPr/>
          </p:nvSpPr>
          <p:spPr>
            <a:xfrm>
              <a:off x="3909950" y="4267200"/>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7" name="Oval 46"/>
            <p:cNvSpPr>
              <a:spLocks noChangeAspect="1"/>
            </p:cNvSpPr>
            <p:nvPr/>
          </p:nvSpPr>
          <p:spPr>
            <a:xfrm>
              <a:off x="3986150" y="4419600"/>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8" name="Oval 47"/>
            <p:cNvSpPr>
              <a:spLocks noChangeAspect="1"/>
            </p:cNvSpPr>
            <p:nvPr/>
          </p:nvSpPr>
          <p:spPr>
            <a:xfrm>
              <a:off x="3909950" y="4548250"/>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49" name="Oval 48"/>
            <p:cNvSpPr>
              <a:spLocks noChangeAspect="1"/>
            </p:cNvSpPr>
            <p:nvPr/>
          </p:nvSpPr>
          <p:spPr>
            <a:xfrm>
              <a:off x="4038600" y="4619500"/>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50" name="Oval 49"/>
            <p:cNvSpPr>
              <a:spLocks noChangeAspect="1"/>
            </p:cNvSpPr>
            <p:nvPr/>
          </p:nvSpPr>
          <p:spPr>
            <a:xfrm>
              <a:off x="3821875" y="4407725"/>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51" name="Oval 50"/>
            <p:cNvSpPr>
              <a:spLocks noChangeAspect="1"/>
            </p:cNvSpPr>
            <p:nvPr/>
          </p:nvSpPr>
          <p:spPr>
            <a:xfrm>
              <a:off x="3810000" y="4572000"/>
              <a:ext cx="76200" cy="76200"/>
            </a:xfrm>
            <a:prstGeom prst="ellipse">
              <a:avLst/>
            </a:prstGeom>
            <a:solidFill>
              <a:srgbClr val="FFFF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grpSp>
      <p:sp>
        <p:nvSpPr>
          <p:cNvPr id="55" name="TextBox 54"/>
          <p:cNvSpPr txBox="1"/>
          <p:nvPr/>
        </p:nvSpPr>
        <p:spPr>
          <a:xfrm>
            <a:off x="838200" y="460801"/>
            <a:ext cx="10704854" cy="461665"/>
          </a:xfrm>
          <a:prstGeom prst="rect">
            <a:avLst/>
          </a:prstGeom>
          <a:noFill/>
        </p:spPr>
        <p:txBody>
          <a:bodyPr wrap="none" rtlCol="0">
            <a:spAutoFit/>
          </a:bodyPr>
          <a:lstStyle/>
          <a:p>
            <a:r>
              <a:rPr lang="en-US" sz="2400" dirty="0" smtClean="0"/>
              <a:t>There are different mechanisms by which molecules can cross biological membranes</a:t>
            </a:r>
            <a:endParaRPr lang="en-US" sz="2400" dirty="0"/>
          </a:p>
        </p:txBody>
      </p:sp>
      <p:sp>
        <p:nvSpPr>
          <p:cNvPr id="56" name="TextBox 55"/>
          <p:cNvSpPr txBox="1"/>
          <p:nvPr/>
        </p:nvSpPr>
        <p:spPr>
          <a:xfrm>
            <a:off x="1345693" y="3763806"/>
            <a:ext cx="1733808" cy="369332"/>
          </a:xfrm>
          <a:prstGeom prst="rect">
            <a:avLst/>
          </a:prstGeom>
          <a:noFill/>
        </p:spPr>
        <p:txBody>
          <a:bodyPr wrap="none" rtlCol="0">
            <a:spAutoFit/>
          </a:bodyPr>
          <a:lstStyle/>
          <a:p>
            <a:r>
              <a:rPr lang="en-US" smtClean="0"/>
              <a:t>Passive diffusion</a:t>
            </a:r>
            <a:endParaRPr lang="en-US"/>
          </a:p>
        </p:txBody>
      </p:sp>
      <p:sp>
        <p:nvSpPr>
          <p:cNvPr id="57" name="TextBox 56"/>
          <p:cNvSpPr txBox="1"/>
          <p:nvPr/>
        </p:nvSpPr>
        <p:spPr>
          <a:xfrm>
            <a:off x="3153577" y="3763806"/>
            <a:ext cx="1691232" cy="369332"/>
          </a:xfrm>
          <a:prstGeom prst="rect">
            <a:avLst/>
          </a:prstGeom>
          <a:noFill/>
        </p:spPr>
        <p:txBody>
          <a:bodyPr wrap="none" rtlCol="0">
            <a:spAutoFit/>
          </a:bodyPr>
          <a:lstStyle/>
          <a:p>
            <a:r>
              <a:rPr lang="en-US" dirty="0" smtClean="0"/>
              <a:t>Active transport</a:t>
            </a:r>
            <a:endParaRPr lang="en-US" dirty="0"/>
          </a:p>
        </p:txBody>
      </p:sp>
      <p:sp>
        <p:nvSpPr>
          <p:cNvPr id="58" name="TextBox 57"/>
          <p:cNvSpPr txBox="1"/>
          <p:nvPr/>
        </p:nvSpPr>
        <p:spPr>
          <a:xfrm>
            <a:off x="5072979" y="3763806"/>
            <a:ext cx="1294393" cy="369332"/>
          </a:xfrm>
          <a:prstGeom prst="rect">
            <a:avLst/>
          </a:prstGeom>
          <a:noFill/>
        </p:spPr>
        <p:txBody>
          <a:bodyPr wrap="none" rtlCol="0">
            <a:spAutoFit/>
          </a:bodyPr>
          <a:lstStyle/>
          <a:p>
            <a:r>
              <a:rPr lang="en-US" smtClean="0"/>
              <a:t>Endocytosis</a:t>
            </a:r>
            <a:endParaRPr lang="en-US" dirty="0"/>
          </a:p>
        </p:txBody>
      </p:sp>
      <p:sp>
        <p:nvSpPr>
          <p:cNvPr id="59" name="TextBox 58"/>
          <p:cNvSpPr txBox="1"/>
          <p:nvPr/>
        </p:nvSpPr>
        <p:spPr>
          <a:xfrm>
            <a:off x="7013202" y="3757660"/>
            <a:ext cx="702821" cy="369332"/>
          </a:xfrm>
          <a:prstGeom prst="rect">
            <a:avLst/>
          </a:prstGeom>
          <a:noFill/>
        </p:spPr>
        <p:txBody>
          <a:bodyPr wrap="none" rtlCol="0">
            <a:spAutoFit/>
          </a:bodyPr>
          <a:lstStyle/>
          <a:p>
            <a:r>
              <a:rPr lang="en-US" smtClean="0"/>
              <a:t>Efflux</a:t>
            </a:r>
            <a:endParaRPr lang="en-US" dirty="0"/>
          </a:p>
        </p:txBody>
      </p:sp>
      <p:sp>
        <p:nvSpPr>
          <p:cNvPr id="60" name="TextBox 59"/>
          <p:cNvSpPr txBox="1"/>
          <p:nvPr/>
        </p:nvSpPr>
        <p:spPr>
          <a:xfrm>
            <a:off x="8778510" y="3757660"/>
            <a:ext cx="2207977" cy="369332"/>
          </a:xfrm>
          <a:prstGeom prst="rect">
            <a:avLst/>
          </a:prstGeom>
          <a:noFill/>
        </p:spPr>
        <p:txBody>
          <a:bodyPr wrap="none" rtlCol="0">
            <a:spAutoFit/>
          </a:bodyPr>
          <a:lstStyle/>
          <a:p>
            <a:r>
              <a:rPr lang="en-US" dirty="0" err="1" smtClean="0"/>
              <a:t>Paracellular</a:t>
            </a:r>
            <a:r>
              <a:rPr lang="en-US" dirty="0" smtClean="0"/>
              <a:t> transport</a:t>
            </a:r>
            <a:endParaRPr lang="en-US" dirty="0"/>
          </a:p>
        </p:txBody>
      </p:sp>
      <p:sp>
        <p:nvSpPr>
          <p:cNvPr id="61" name="TextBox 60"/>
          <p:cNvSpPr txBox="1"/>
          <p:nvPr/>
        </p:nvSpPr>
        <p:spPr>
          <a:xfrm>
            <a:off x="998621" y="4511842"/>
            <a:ext cx="9536200" cy="646331"/>
          </a:xfrm>
          <a:prstGeom prst="rect">
            <a:avLst/>
          </a:prstGeom>
          <a:noFill/>
        </p:spPr>
        <p:txBody>
          <a:bodyPr wrap="none" rtlCol="0">
            <a:spAutoFit/>
          </a:bodyPr>
          <a:lstStyle/>
          <a:p>
            <a:pPr marL="285750" indent="-285750">
              <a:buFont typeface="Arial" charset="0"/>
              <a:buChar char="•"/>
            </a:pPr>
            <a:r>
              <a:rPr lang="en-US" dirty="0" smtClean="0"/>
              <a:t>For drug-like molecules passive diffusion is the most relevant permeation pathway</a:t>
            </a:r>
          </a:p>
          <a:p>
            <a:pPr marL="285750" indent="-285750">
              <a:buFont typeface="Arial" charset="0"/>
              <a:buChar char="•"/>
            </a:pPr>
            <a:r>
              <a:rPr lang="en-US" dirty="0" smtClean="0"/>
              <a:t>Efflux becomes relevant when the drug is actively pumped out of the cell by specific transporters</a:t>
            </a:r>
            <a:endParaRPr lang="en-US" dirty="0"/>
          </a:p>
        </p:txBody>
      </p:sp>
    </p:spTree>
    <p:extLst>
      <p:ext uri="{BB962C8B-B14F-4D97-AF65-F5344CB8AC3E}">
        <p14:creationId xmlns:p14="http://schemas.microsoft.com/office/powerpoint/2010/main" val="16834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8" grpId="0" animBg="1"/>
      <p:bldP spid="56" grpId="0"/>
      <p:bldP spid="57" grpId="0"/>
      <p:bldP spid="58" grpId="0"/>
      <p:bldP spid="5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a:t>
            </a:fld>
            <a:endParaRPr lang="en-US"/>
          </a:p>
        </p:txBody>
      </p:sp>
      <p:sp>
        <p:nvSpPr>
          <p:cNvPr id="5" name="Subtitle 2"/>
          <p:cNvSpPr txBox="1">
            <a:spLocks/>
          </p:cNvSpPr>
          <p:nvPr/>
        </p:nvSpPr>
        <p:spPr>
          <a:xfrm>
            <a:off x="1551176" y="1313993"/>
            <a:ext cx="8230249" cy="397759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11089" indent="-311089">
              <a:buFont typeface="Arial" charset="0"/>
              <a:buChar char="•"/>
            </a:pPr>
            <a:r>
              <a:rPr lang="en-US" dirty="0" smtClean="0">
                <a:solidFill>
                  <a:srgbClr val="FF0000"/>
                </a:solidFill>
              </a:rPr>
              <a:t>A</a:t>
            </a:r>
            <a:r>
              <a:rPr lang="en-US" dirty="0" smtClean="0"/>
              <a:t>bsorption</a:t>
            </a:r>
          </a:p>
          <a:p>
            <a:pPr marL="311089" indent="-311089">
              <a:buFont typeface="Arial" charset="0"/>
              <a:buChar char="•"/>
            </a:pPr>
            <a:r>
              <a:rPr lang="en-US" dirty="0" smtClean="0">
                <a:solidFill>
                  <a:srgbClr val="FF0000"/>
                </a:solidFill>
              </a:rPr>
              <a:t>D</a:t>
            </a:r>
            <a:r>
              <a:rPr lang="en-US" dirty="0" smtClean="0"/>
              <a:t>istribution</a:t>
            </a:r>
          </a:p>
          <a:p>
            <a:pPr marL="311089" indent="-311089">
              <a:buFont typeface="Arial" charset="0"/>
              <a:buChar char="•"/>
            </a:pPr>
            <a:r>
              <a:rPr lang="en-US" dirty="0" smtClean="0">
                <a:solidFill>
                  <a:srgbClr val="FF0000"/>
                </a:solidFill>
              </a:rPr>
              <a:t>M</a:t>
            </a:r>
            <a:r>
              <a:rPr lang="en-US" dirty="0" smtClean="0"/>
              <a:t>etabolism</a:t>
            </a:r>
          </a:p>
          <a:p>
            <a:pPr marL="311089" indent="-311089">
              <a:buFont typeface="Arial" charset="0"/>
              <a:buChar char="•"/>
            </a:pPr>
            <a:r>
              <a:rPr lang="en-US" dirty="0" smtClean="0">
                <a:solidFill>
                  <a:srgbClr val="FF0000"/>
                </a:solidFill>
              </a:rPr>
              <a:t>E</a:t>
            </a:r>
            <a:r>
              <a:rPr lang="en-US" dirty="0" smtClean="0"/>
              <a:t>xcretion</a:t>
            </a:r>
          </a:p>
          <a:p>
            <a:pPr marL="311089" indent="-311089">
              <a:buFont typeface="Arial" charset="0"/>
              <a:buChar char="•"/>
            </a:pPr>
            <a:r>
              <a:rPr lang="en-US" dirty="0" smtClean="0">
                <a:solidFill>
                  <a:srgbClr val="FF0000"/>
                </a:solidFill>
              </a:rPr>
              <a:t>T</a:t>
            </a:r>
            <a:r>
              <a:rPr lang="en-US" dirty="0" smtClean="0"/>
              <a:t>oxicity</a:t>
            </a:r>
          </a:p>
          <a:p>
            <a:pPr algn="ctr"/>
            <a:endParaRPr lang="en-US" dirty="0"/>
          </a:p>
        </p:txBody>
      </p:sp>
    </p:spTree>
    <p:extLst>
      <p:ext uri="{BB962C8B-B14F-4D97-AF65-F5344CB8AC3E}">
        <p14:creationId xmlns:p14="http://schemas.microsoft.com/office/powerpoint/2010/main" val="289626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20</a:t>
            </a:fld>
            <a:endParaRPr lang="en-US"/>
          </a:p>
        </p:txBody>
      </p:sp>
      <p:graphicFrame>
        <p:nvGraphicFramePr>
          <p:cNvPr id="49" name="Object 48"/>
          <p:cNvGraphicFramePr>
            <a:graphicFrameLocks noChangeAspect="1"/>
          </p:cNvGraphicFramePr>
          <p:nvPr>
            <p:extLst>
              <p:ext uri="{D42A27DB-BD31-4B8C-83A1-F6EECF244321}">
                <p14:modId xmlns:p14="http://schemas.microsoft.com/office/powerpoint/2010/main" val="287603694"/>
              </p:ext>
            </p:extLst>
          </p:nvPr>
        </p:nvGraphicFramePr>
        <p:xfrm>
          <a:off x="2122668" y="999684"/>
          <a:ext cx="2602520" cy="1454207"/>
        </p:xfrm>
        <a:graphic>
          <a:graphicData uri="http://schemas.openxmlformats.org/presentationml/2006/ole">
            <mc:AlternateContent xmlns:mc="http://schemas.openxmlformats.org/markup-compatibility/2006">
              <mc:Choice xmlns:v="urn:schemas-microsoft-com:vml" Requires="v">
                <p:oleObj spid="_x0000_s9643" r:id="rId3" imgW="1702440" imgH="951120" progId="">
                  <p:embed/>
                </p:oleObj>
              </mc:Choice>
              <mc:Fallback>
                <p:oleObj r:id="rId3" imgW="1702440" imgH="951120" progId="">
                  <p:embed/>
                  <p:pic>
                    <p:nvPicPr>
                      <p:cNvPr id="0" name=""/>
                      <p:cNvPicPr/>
                      <p:nvPr/>
                    </p:nvPicPr>
                    <p:blipFill>
                      <a:blip r:embed="rId4"/>
                      <a:stretch>
                        <a:fillRect/>
                      </a:stretch>
                    </p:blipFill>
                    <p:spPr>
                      <a:xfrm>
                        <a:off x="2122668" y="999684"/>
                        <a:ext cx="2602520" cy="1454207"/>
                      </a:xfrm>
                      <a:prstGeom prst="rect">
                        <a:avLst/>
                      </a:prstGeom>
                    </p:spPr>
                  </p:pic>
                </p:oleObj>
              </mc:Fallback>
            </mc:AlternateContent>
          </a:graphicData>
        </a:graphic>
      </p:graphicFrame>
      <p:sp>
        <p:nvSpPr>
          <p:cNvPr id="50" name="Oval 49"/>
          <p:cNvSpPr/>
          <p:nvPr/>
        </p:nvSpPr>
        <p:spPr bwMode="auto">
          <a:xfrm rot="19785223">
            <a:off x="4095614" y="878305"/>
            <a:ext cx="661421" cy="905424"/>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nvGrpSpPr>
          <p:cNvPr id="33" name="Group 32"/>
          <p:cNvGrpSpPr/>
          <p:nvPr/>
        </p:nvGrpSpPr>
        <p:grpSpPr>
          <a:xfrm>
            <a:off x="6681729" y="878305"/>
            <a:ext cx="2654100" cy="1575587"/>
            <a:chOff x="6727825" y="395535"/>
            <a:chExt cx="1735529" cy="1030284"/>
          </a:xfrm>
        </p:grpSpPr>
        <p:graphicFrame>
          <p:nvGraphicFramePr>
            <p:cNvPr id="47" name="Object 46"/>
            <p:cNvGraphicFramePr>
              <a:graphicFrameLocks noChangeAspect="1"/>
            </p:cNvGraphicFramePr>
            <p:nvPr>
              <p:extLst>
                <p:ext uri="{D42A27DB-BD31-4B8C-83A1-F6EECF244321}">
                  <p14:modId xmlns:p14="http://schemas.microsoft.com/office/powerpoint/2010/main" val="1917079308"/>
                </p:ext>
              </p:extLst>
            </p:nvPr>
          </p:nvGraphicFramePr>
          <p:xfrm>
            <a:off x="6727825" y="474906"/>
            <a:ext cx="1730375" cy="950913"/>
          </p:xfrm>
          <a:graphic>
            <a:graphicData uri="http://schemas.openxmlformats.org/presentationml/2006/ole">
              <mc:AlternateContent xmlns:mc="http://schemas.openxmlformats.org/markup-compatibility/2006">
                <mc:Choice xmlns:v="urn:schemas-microsoft-com:vml" Requires="v">
                  <p:oleObj spid="_x0000_s9644" r:id="rId5" imgW="1729800" imgH="951120" progId="">
                    <p:embed/>
                  </p:oleObj>
                </mc:Choice>
                <mc:Fallback>
                  <p:oleObj r:id="rId5" imgW="1729800" imgH="951120" progId="">
                    <p:embed/>
                    <p:pic>
                      <p:nvPicPr>
                        <p:cNvPr id="0" name=""/>
                        <p:cNvPicPr/>
                        <p:nvPr/>
                      </p:nvPicPr>
                      <p:blipFill>
                        <a:blip r:embed="rId6"/>
                        <a:stretch>
                          <a:fillRect/>
                        </a:stretch>
                      </p:blipFill>
                      <p:spPr>
                        <a:xfrm>
                          <a:off x="6727825" y="474906"/>
                          <a:ext cx="1730375" cy="950913"/>
                        </a:xfrm>
                        <a:prstGeom prst="rect">
                          <a:avLst/>
                        </a:prstGeom>
                      </p:spPr>
                    </p:pic>
                  </p:oleObj>
                </mc:Fallback>
              </mc:AlternateContent>
            </a:graphicData>
          </a:graphic>
        </p:graphicFrame>
        <p:sp>
          <p:nvSpPr>
            <p:cNvPr id="48" name="Oval 47"/>
            <p:cNvSpPr/>
            <p:nvPr/>
          </p:nvSpPr>
          <p:spPr bwMode="auto">
            <a:xfrm rot="19785223">
              <a:off x="7987597" y="395535"/>
              <a:ext cx="475757" cy="592061"/>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nvGrpSpPr>
          <p:cNvPr id="34" name="Group 33"/>
          <p:cNvGrpSpPr/>
          <p:nvPr/>
        </p:nvGrpSpPr>
        <p:grpSpPr>
          <a:xfrm>
            <a:off x="4724073" y="1200034"/>
            <a:ext cx="2055810" cy="1129620"/>
            <a:chOff x="2663643" y="4947616"/>
            <a:chExt cx="1344304" cy="738664"/>
          </a:xfrm>
        </p:grpSpPr>
        <p:sp>
          <p:nvSpPr>
            <p:cNvPr id="45" name="TextBox 44"/>
            <p:cNvSpPr txBox="1"/>
            <p:nvPr/>
          </p:nvSpPr>
          <p:spPr>
            <a:xfrm>
              <a:off x="2663643" y="4947616"/>
              <a:ext cx="1344304" cy="738664"/>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10X increased permeability </a:t>
              </a:r>
              <a:endParaRPr lang="en-US" sz="1400" dirty="0">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bwMode="auto">
            <a:xfrm>
              <a:off x="2818702" y="5215166"/>
              <a:ext cx="112278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pSp>
        <p:nvGrpSpPr>
          <p:cNvPr id="38" name="Group 37"/>
          <p:cNvGrpSpPr/>
          <p:nvPr/>
        </p:nvGrpSpPr>
        <p:grpSpPr>
          <a:xfrm>
            <a:off x="4712698" y="3252334"/>
            <a:ext cx="2145843" cy="1129620"/>
            <a:chOff x="2656205" y="5035922"/>
            <a:chExt cx="1403177" cy="738664"/>
          </a:xfrm>
        </p:grpSpPr>
        <p:sp>
          <p:nvSpPr>
            <p:cNvPr id="43" name="TextBox 42"/>
            <p:cNvSpPr txBox="1"/>
            <p:nvPr/>
          </p:nvSpPr>
          <p:spPr>
            <a:xfrm>
              <a:off x="2656205" y="5035922"/>
              <a:ext cx="1344304" cy="738664"/>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10X increased permeability </a:t>
              </a:r>
              <a:endParaRPr lang="en-US" sz="1400" dirty="0">
                <a:latin typeface="Times New Roman" panose="02020603050405020304" pitchFamily="18" charset="0"/>
                <a:cs typeface="Times New Roman" panose="02020603050405020304" pitchFamily="18" charset="0"/>
              </a:endParaRPr>
            </a:p>
          </p:txBody>
        </p:sp>
        <p:cxnSp>
          <p:nvCxnSpPr>
            <p:cNvPr id="44" name="Straight Arrow Connector 43"/>
            <p:cNvCxnSpPr/>
            <p:nvPr/>
          </p:nvCxnSpPr>
          <p:spPr bwMode="auto">
            <a:xfrm>
              <a:off x="2700809" y="5300643"/>
              <a:ext cx="135857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sp>
        <p:nvSpPr>
          <p:cNvPr id="39" name="Rectangle 38"/>
          <p:cNvSpPr/>
          <p:nvPr/>
        </p:nvSpPr>
        <p:spPr>
          <a:xfrm>
            <a:off x="2839015" y="4495595"/>
            <a:ext cx="1272783" cy="470675"/>
          </a:xfrm>
          <a:prstGeom prst="rect">
            <a:avLst/>
          </a:prstGeom>
        </p:spPr>
        <p:txBody>
          <a:bodyPr wrap="none">
            <a:spAutoFit/>
          </a:bodyPr>
          <a:lstStyle/>
          <a:p>
            <a:pPr algn="ctr"/>
            <a:r>
              <a:rPr lang="en-US" sz="1400" dirty="0">
                <a:latin typeface="Times New Roman" panose="02020603050405020304" pitchFamily="18" charset="0"/>
                <a:cs typeface="Times New Roman" panose="02020603050405020304" pitchFamily="18" charset="0"/>
              </a:rPr>
              <a:t>GS-4071</a:t>
            </a:r>
          </a:p>
        </p:txBody>
      </p:sp>
      <p:sp>
        <p:nvSpPr>
          <p:cNvPr id="40" name="Rectangle 39"/>
          <p:cNvSpPr/>
          <p:nvPr/>
        </p:nvSpPr>
        <p:spPr>
          <a:xfrm>
            <a:off x="7459601" y="4495595"/>
            <a:ext cx="1354072" cy="470675"/>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Tamiflu®</a:t>
            </a:r>
            <a:endParaRPr lang="en-US" sz="1400" dirty="0">
              <a:latin typeface="Times New Roman" panose="02020603050405020304" pitchFamily="18" charset="0"/>
              <a:cs typeface="Times New Roman" panose="02020603050405020304" pitchFamily="18" charset="0"/>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1654773615"/>
              </p:ext>
            </p:extLst>
          </p:nvPr>
        </p:nvGraphicFramePr>
        <p:xfrm>
          <a:off x="2391427" y="2999435"/>
          <a:ext cx="2167956" cy="1398369"/>
        </p:xfrm>
        <a:graphic>
          <a:graphicData uri="http://schemas.openxmlformats.org/presentationml/2006/ole">
            <mc:AlternateContent xmlns:mc="http://schemas.openxmlformats.org/markup-compatibility/2006">
              <mc:Choice xmlns:v="urn:schemas-microsoft-com:vml" Requires="v">
                <p:oleObj spid="_x0000_s9645" r:id="rId7" imgW="1418040" imgH="914400" progId="">
                  <p:embed/>
                </p:oleObj>
              </mc:Choice>
              <mc:Fallback>
                <p:oleObj r:id="rId7" imgW="1418040" imgH="914400" progId="">
                  <p:embed/>
                  <p:pic>
                    <p:nvPicPr>
                      <p:cNvPr id="0" name=""/>
                      <p:cNvPicPr/>
                      <p:nvPr/>
                    </p:nvPicPr>
                    <p:blipFill>
                      <a:blip r:embed="rId8"/>
                      <a:stretch>
                        <a:fillRect/>
                      </a:stretch>
                    </p:blipFill>
                    <p:spPr>
                      <a:xfrm>
                        <a:off x="2391427" y="2999435"/>
                        <a:ext cx="2167956" cy="1398369"/>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866918655"/>
              </p:ext>
            </p:extLst>
          </p:nvPr>
        </p:nvGraphicFramePr>
        <p:xfrm>
          <a:off x="6975071" y="2999435"/>
          <a:ext cx="2452001" cy="1398369"/>
        </p:xfrm>
        <a:graphic>
          <a:graphicData uri="http://schemas.openxmlformats.org/presentationml/2006/ole">
            <mc:AlternateContent xmlns:mc="http://schemas.openxmlformats.org/markup-compatibility/2006">
              <mc:Choice xmlns:v="urn:schemas-microsoft-com:vml" Requires="v">
                <p:oleObj spid="_x0000_s9646" r:id="rId9" imgW="1604160" imgH="914400" progId="">
                  <p:embed/>
                </p:oleObj>
              </mc:Choice>
              <mc:Fallback>
                <p:oleObj r:id="rId9" imgW="1604160" imgH="914400" progId="">
                  <p:embed/>
                  <p:pic>
                    <p:nvPicPr>
                      <p:cNvPr id="0" name=""/>
                      <p:cNvPicPr/>
                      <p:nvPr/>
                    </p:nvPicPr>
                    <p:blipFill>
                      <a:blip r:embed="rId10"/>
                      <a:stretch>
                        <a:fillRect/>
                      </a:stretch>
                    </p:blipFill>
                    <p:spPr>
                      <a:xfrm>
                        <a:off x="6975071" y="2999435"/>
                        <a:ext cx="2452001" cy="1398369"/>
                      </a:xfrm>
                      <a:prstGeom prst="rect">
                        <a:avLst/>
                      </a:prstGeom>
                    </p:spPr>
                  </p:pic>
                </p:oleObj>
              </mc:Fallback>
            </mc:AlternateContent>
          </a:graphicData>
        </a:graphic>
      </p:graphicFrame>
      <p:sp>
        <p:nvSpPr>
          <p:cNvPr id="36" name="Oval 35"/>
          <p:cNvSpPr/>
          <p:nvPr/>
        </p:nvSpPr>
        <p:spPr bwMode="auto">
          <a:xfrm rot="19785223">
            <a:off x="3900364" y="2929411"/>
            <a:ext cx="661420" cy="823112"/>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37" name="Oval 36"/>
          <p:cNvSpPr/>
          <p:nvPr/>
        </p:nvSpPr>
        <p:spPr bwMode="auto">
          <a:xfrm rot="2499418">
            <a:off x="8401426" y="2962894"/>
            <a:ext cx="1131487" cy="733530"/>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30" name="Rectangle 29"/>
          <p:cNvSpPr/>
          <p:nvPr/>
        </p:nvSpPr>
        <p:spPr>
          <a:xfrm>
            <a:off x="2562071" y="2399953"/>
            <a:ext cx="1807196" cy="470676"/>
          </a:xfrm>
          <a:prstGeom prst="rect">
            <a:avLst/>
          </a:prstGeom>
        </p:spPr>
        <p:txBody>
          <a:bodyPr wrap="none">
            <a:spAutoFit/>
          </a:bodyPr>
          <a:lstStyle/>
          <a:p>
            <a:pPr algn="ctr"/>
            <a:r>
              <a:rPr lang="en-US" sz="1400" dirty="0" smtClean="0">
                <a:latin typeface="Times New Roman" panose="02020603050405020304" pitchFamily="18" charset="0"/>
                <a:cs typeface="Times New Roman" panose="02020603050405020304" pitchFamily="18" charset="0"/>
              </a:rPr>
              <a:t>Ciprofloxacin</a:t>
            </a:r>
            <a:endParaRPr lang="en-US" sz="14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3833824" y="5064061"/>
            <a:ext cx="4171014" cy="369332"/>
          </a:xfrm>
          <a:prstGeom prst="rect">
            <a:avLst/>
          </a:prstGeom>
          <a:noFill/>
        </p:spPr>
        <p:txBody>
          <a:bodyPr wrap="none" rtlCol="0">
            <a:spAutoFit/>
          </a:bodyPr>
          <a:lstStyle/>
          <a:p>
            <a:r>
              <a:rPr lang="en-US" dirty="0" smtClean="0"/>
              <a:t>Charged molecules are poorly permeating </a:t>
            </a:r>
            <a:endParaRPr lang="en-US" dirty="0"/>
          </a:p>
        </p:txBody>
      </p:sp>
    </p:spTree>
    <p:extLst>
      <p:ext uri="{BB962C8B-B14F-4D97-AF65-F5344CB8AC3E}">
        <p14:creationId xmlns:p14="http://schemas.microsoft.com/office/powerpoint/2010/main" val="6377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9" grpId="0"/>
      <p:bldP spid="40" grpId="0"/>
      <p:bldP spid="36" grpId="0" animBg="1"/>
      <p:bldP spid="37" grpId="0" animBg="1"/>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21</a:t>
            </a:fld>
            <a:endParaRPr lang="en-US"/>
          </a:p>
        </p:txBody>
      </p:sp>
      <p:grpSp>
        <p:nvGrpSpPr>
          <p:cNvPr id="6" name="Group 5"/>
          <p:cNvGrpSpPr/>
          <p:nvPr/>
        </p:nvGrpSpPr>
        <p:grpSpPr>
          <a:xfrm>
            <a:off x="5720444" y="1864100"/>
            <a:ext cx="2225206" cy="1222699"/>
            <a:chOff x="2667000" y="4800600"/>
            <a:chExt cx="1344304" cy="738664"/>
          </a:xfrm>
        </p:grpSpPr>
        <p:sp>
          <p:nvSpPr>
            <p:cNvPr id="25" name="TextBox 24"/>
            <p:cNvSpPr txBox="1"/>
            <p:nvPr/>
          </p:nvSpPr>
          <p:spPr>
            <a:xfrm>
              <a:off x="2667000" y="4800600"/>
              <a:ext cx="1344304" cy="738664"/>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18X increased permeability </a:t>
              </a:r>
              <a:endParaRPr lang="en-US" sz="1400" dirty="0">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2818702" y="5215166"/>
              <a:ext cx="112278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pSp>
        <p:nvGrpSpPr>
          <p:cNvPr id="7" name="Group 6"/>
          <p:cNvGrpSpPr/>
          <p:nvPr/>
        </p:nvGrpSpPr>
        <p:grpSpPr>
          <a:xfrm>
            <a:off x="2291006" y="1864100"/>
            <a:ext cx="2225206" cy="1222699"/>
            <a:chOff x="595189" y="4800600"/>
            <a:chExt cx="1344304" cy="738664"/>
          </a:xfrm>
        </p:grpSpPr>
        <p:sp>
          <p:nvSpPr>
            <p:cNvPr id="23" name="TextBox 22"/>
            <p:cNvSpPr txBox="1"/>
            <p:nvPr/>
          </p:nvSpPr>
          <p:spPr>
            <a:xfrm>
              <a:off x="595189" y="4800600"/>
              <a:ext cx="1344304" cy="738664"/>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25X increased permeability </a:t>
              </a:r>
              <a:endParaRPr lang="en-US" sz="1400"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bwMode="auto">
            <a:xfrm flipH="1" flipV="1">
              <a:off x="705947" y="5215166"/>
              <a:ext cx="112278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aphicFrame>
        <p:nvGraphicFramePr>
          <p:cNvPr id="21" name="Object 20"/>
          <p:cNvGraphicFramePr>
            <a:graphicFrameLocks noChangeAspect="1"/>
          </p:cNvGraphicFramePr>
          <p:nvPr>
            <p:extLst>
              <p:ext uri="{D42A27DB-BD31-4B8C-83A1-F6EECF244321}">
                <p14:modId xmlns:p14="http://schemas.microsoft.com/office/powerpoint/2010/main" val="1767793678"/>
              </p:ext>
            </p:extLst>
          </p:nvPr>
        </p:nvGraphicFramePr>
        <p:xfrm>
          <a:off x="4398542" y="1359569"/>
          <a:ext cx="2606743" cy="2648787"/>
        </p:xfrm>
        <a:graphic>
          <a:graphicData uri="http://schemas.openxmlformats.org/presentationml/2006/ole">
            <mc:AlternateContent xmlns:mc="http://schemas.openxmlformats.org/markup-compatibility/2006">
              <mc:Choice xmlns:v="urn:schemas-microsoft-com:vml" Requires="v">
                <p:oleObj spid="_x0000_s10567" r:id="rId3" imgW="1574640" imgH="1600920" progId="">
                  <p:embed/>
                </p:oleObj>
              </mc:Choice>
              <mc:Fallback>
                <p:oleObj r:id="rId3" imgW="1574640" imgH="1600920" progId="">
                  <p:embed/>
                  <p:pic>
                    <p:nvPicPr>
                      <p:cNvPr id="0" name=""/>
                      <p:cNvPicPr/>
                      <p:nvPr/>
                    </p:nvPicPr>
                    <p:blipFill>
                      <a:blip r:embed="rId4"/>
                      <a:stretch>
                        <a:fillRect/>
                      </a:stretch>
                    </p:blipFill>
                    <p:spPr>
                      <a:xfrm>
                        <a:off x="4398542" y="1359569"/>
                        <a:ext cx="2606743" cy="2648787"/>
                      </a:xfrm>
                      <a:prstGeom prst="rect">
                        <a:avLst/>
                      </a:prstGeom>
                    </p:spPr>
                  </p:pic>
                </p:oleObj>
              </mc:Fallback>
            </mc:AlternateContent>
          </a:graphicData>
        </a:graphic>
      </p:graphicFrame>
      <p:sp>
        <p:nvSpPr>
          <p:cNvPr id="22" name="Rectangle 21"/>
          <p:cNvSpPr/>
          <p:nvPr/>
        </p:nvSpPr>
        <p:spPr>
          <a:xfrm>
            <a:off x="4755902" y="3867048"/>
            <a:ext cx="1892026" cy="584775"/>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pKa</a:t>
            </a:r>
            <a:r>
              <a:rPr lang="en-US" dirty="0">
                <a:latin typeface="Times New Roman" panose="02020603050405020304" pitchFamily="18" charset="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10.56</a:t>
            </a:r>
            <a:endParaRPr lang="en-US" dirty="0">
              <a:latin typeface="Times New Roman" panose="02020603050405020304" pitchFamily="18" charset="0"/>
              <a:cs typeface="Times New Roman" panose="02020603050405020304" pitchFamily="18" charset="0"/>
            </a:endParaRPr>
          </a:p>
        </p:txBody>
      </p:sp>
      <p:sp>
        <p:nvSpPr>
          <p:cNvPr id="20" name="Oval 19"/>
          <p:cNvSpPr/>
          <p:nvPr/>
        </p:nvSpPr>
        <p:spPr bwMode="auto">
          <a:xfrm rot="328260">
            <a:off x="5761469" y="3007506"/>
            <a:ext cx="1429016" cy="989423"/>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872089901"/>
              </p:ext>
            </p:extLst>
          </p:nvPr>
        </p:nvGraphicFramePr>
        <p:xfrm>
          <a:off x="7864702" y="1359569"/>
          <a:ext cx="2785431" cy="2648787"/>
        </p:xfrm>
        <a:graphic>
          <a:graphicData uri="http://schemas.openxmlformats.org/presentationml/2006/ole">
            <mc:AlternateContent xmlns:mc="http://schemas.openxmlformats.org/markup-compatibility/2006">
              <mc:Choice xmlns:v="urn:schemas-microsoft-com:vml" Requires="v">
                <p:oleObj spid="_x0000_s10568" r:id="rId5" imgW="1683360" imgH="1600920" progId="">
                  <p:embed/>
                </p:oleObj>
              </mc:Choice>
              <mc:Fallback>
                <p:oleObj r:id="rId5" imgW="1683360" imgH="1600920" progId="">
                  <p:embed/>
                  <p:pic>
                    <p:nvPicPr>
                      <p:cNvPr id="0" name=""/>
                      <p:cNvPicPr/>
                      <p:nvPr/>
                    </p:nvPicPr>
                    <p:blipFill>
                      <a:blip r:embed="rId6"/>
                      <a:stretch>
                        <a:fillRect/>
                      </a:stretch>
                    </p:blipFill>
                    <p:spPr>
                      <a:xfrm>
                        <a:off x="7864702" y="1359569"/>
                        <a:ext cx="2785431" cy="2648787"/>
                      </a:xfrm>
                      <a:prstGeom prst="rect">
                        <a:avLst/>
                      </a:prstGeom>
                    </p:spPr>
                  </p:pic>
                </p:oleObj>
              </mc:Fallback>
            </mc:AlternateContent>
          </a:graphicData>
        </a:graphic>
      </p:graphicFrame>
      <p:sp>
        <p:nvSpPr>
          <p:cNvPr id="18" name="Rectangle 17"/>
          <p:cNvSpPr/>
          <p:nvPr/>
        </p:nvSpPr>
        <p:spPr>
          <a:xfrm>
            <a:off x="8311404" y="3867048"/>
            <a:ext cx="1892026" cy="584775"/>
          </a:xfrm>
          <a:prstGeom prst="rect">
            <a:avLst/>
          </a:prstGeom>
        </p:spPr>
        <p:txBody>
          <a:bodyPr wrap="square">
            <a:spAutoFit/>
          </a:bodyPr>
          <a:lstStyle/>
          <a:p>
            <a:pPr algn="ctr"/>
            <a:endParaRPr lang="en-US" sz="1400" dirty="0" smtClean="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pKa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8.88</a:t>
            </a:r>
          </a:p>
        </p:txBody>
      </p:sp>
      <p:sp>
        <p:nvSpPr>
          <p:cNvPr id="16" name="Oval 15"/>
          <p:cNvSpPr/>
          <p:nvPr/>
        </p:nvSpPr>
        <p:spPr bwMode="auto">
          <a:xfrm rot="328260">
            <a:off x="9304499" y="2743654"/>
            <a:ext cx="1581701" cy="1382615"/>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639075332"/>
              </p:ext>
            </p:extLst>
          </p:nvPr>
        </p:nvGraphicFramePr>
        <p:xfrm>
          <a:off x="1305799" y="1359569"/>
          <a:ext cx="2601487" cy="2706598"/>
        </p:xfrm>
        <a:graphic>
          <a:graphicData uri="http://schemas.openxmlformats.org/presentationml/2006/ole">
            <mc:AlternateContent xmlns:mc="http://schemas.openxmlformats.org/markup-compatibility/2006">
              <mc:Choice xmlns:v="urn:schemas-microsoft-com:vml" Requires="v">
                <p:oleObj spid="_x0000_s10569" r:id="rId7" imgW="1572120" imgH="1635120" progId="">
                  <p:embed/>
                </p:oleObj>
              </mc:Choice>
              <mc:Fallback>
                <p:oleObj r:id="rId7" imgW="1572120" imgH="1635120" progId="">
                  <p:embed/>
                  <p:pic>
                    <p:nvPicPr>
                      <p:cNvPr id="0" name=""/>
                      <p:cNvPicPr/>
                      <p:nvPr/>
                    </p:nvPicPr>
                    <p:blipFill>
                      <a:blip r:embed="rId8"/>
                      <a:stretch>
                        <a:fillRect/>
                      </a:stretch>
                    </p:blipFill>
                    <p:spPr>
                      <a:xfrm>
                        <a:off x="1305799" y="1359569"/>
                        <a:ext cx="2601487" cy="2706598"/>
                      </a:xfrm>
                      <a:prstGeom prst="rect">
                        <a:avLst/>
                      </a:prstGeom>
                    </p:spPr>
                  </p:pic>
                </p:oleObj>
              </mc:Fallback>
            </mc:AlternateContent>
          </a:graphicData>
        </a:graphic>
      </p:graphicFrame>
      <p:sp>
        <p:nvSpPr>
          <p:cNvPr id="14" name="Rectangle 13"/>
          <p:cNvSpPr/>
          <p:nvPr/>
        </p:nvSpPr>
        <p:spPr>
          <a:xfrm>
            <a:off x="1725349" y="3867048"/>
            <a:ext cx="1762387" cy="584775"/>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pKa</a:t>
            </a:r>
            <a:r>
              <a:rPr lang="en-US" dirty="0">
                <a:latin typeface="Times New Roman" panose="02020603050405020304" pitchFamily="18" charset="0"/>
                <a:cs typeface="Times New Roman" panose="02020603050405020304" pitchFamily="18" charset="0"/>
              </a:rPr>
              <a:t> = </a:t>
            </a:r>
            <a:r>
              <a:rPr lang="en-US" dirty="0" smtClean="0">
                <a:latin typeface="Times New Roman" panose="02020603050405020304" pitchFamily="18" charset="0"/>
                <a:cs typeface="Times New Roman" panose="02020603050405020304" pitchFamily="18" charset="0"/>
              </a:rPr>
              <a:t>8.51</a:t>
            </a: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bwMode="auto">
          <a:xfrm rot="1675863">
            <a:off x="2580509" y="3132702"/>
            <a:ext cx="1542274" cy="888416"/>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7" name="TextBox 26"/>
          <p:cNvSpPr txBox="1"/>
          <p:nvPr/>
        </p:nvSpPr>
        <p:spPr>
          <a:xfrm>
            <a:off x="838201" y="4896853"/>
            <a:ext cx="10772274" cy="646331"/>
          </a:xfrm>
          <a:prstGeom prst="rect">
            <a:avLst/>
          </a:prstGeom>
          <a:noFill/>
        </p:spPr>
        <p:txBody>
          <a:bodyPr wrap="square" rtlCol="0">
            <a:spAutoFit/>
          </a:bodyPr>
          <a:lstStyle/>
          <a:p>
            <a:r>
              <a:rPr lang="en-US" dirty="0" smtClean="0"/>
              <a:t>For basic compounds, tweaking the </a:t>
            </a:r>
            <a:r>
              <a:rPr lang="en-US" dirty="0" err="1" smtClean="0"/>
              <a:t>pKa</a:t>
            </a:r>
            <a:r>
              <a:rPr lang="en-US" dirty="0" smtClean="0"/>
              <a:t> of the basic group by electron withdrawing groups is an option to increase permeability. </a:t>
            </a:r>
            <a:endParaRPr lang="en-US" dirty="0"/>
          </a:p>
        </p:txBody>
      </p:sp>
    </p:spTree>
    <p:extLst>
      <p:ext uri="{BB962C8B-B14F-4D97-AF65-F5344CB8AC3E}">
        <p14:creationId xmlns:p14="http://schemas.microsoft.com/office/powerpoint/2010/main" val="137338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18" grpId="0"/>
      <p:bldP spid="16" grpId="0" animBg="1"/>
      <p:bldP spid="14" grpId="0"/>
      <p:bldP spid="12" grpId="0" animBg="1"/>
      <p:bldP spid="12" grpId="1" animBg="1"/>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22</a:t>
            </a:fld>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496955446"/>
              </p:ext>
            </p:extLst>
          </p:nvPr>
        </p:nvGraphicFramePr>
        <p:xfrm>
          <a:off x="1984582" y="1591224"/>
          <a:ext cx="2968122" cy="2572176"/>
        </p:xfrm>
        <a:graphic>
          <a:graphicData uri="http://schemas.openxmlformats.org/presentationml/2006/ole">
            <mc:AlternateContent xmlns:mc="http://schemas.openxmlformats.org/markup-compatibility/2006">
              <mc:Choice xmlns:v="urn:schemas-microsoft-com:vml" Requires="v">
                <p:oleObj spid="_x0000_s11481" r:id="rId3" imgW="1605960" imgH="1391760" progId="">
                  <p:embed/>
                </p:oleObj>
              </mc:Choice>
              <mc:Fallback>
                <p:oleObj r:id="rId3" imgW="1605960" imgH="1391760" progId="">
                  <p:embed/>
                  <p:pic>
                    <p:nvPicPr>
                      <p:cNvPr id="0" name=""/>
                      <p:cNvPicPr/>
                      <p:nvPr/>
                    </p:nvPicPr>
                    <p:blipFill>
                      <a:blip r:embed="rId4"/>
                      <a:stretch>
                        <a:fillRect/>
                      </a:stretch>
                    </p:blipFill>
                    <p:spPr>
                      <a:xfrm>
                        <a:off x="1984582" y="1591224"/>
                        <a:ext cx="2968122" cy="257217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59256317"/>
              </p:ext>
            </p:extLst>
          </p:nvPr>
        </p:nvGraphicFramePr>
        <p:xfrm>
          <a:off x="6892259" y="1591224"/>
          <a:ext cx="3237951" cy="2648434"/>
        </p:xfrm>
        <a:graphic>
          <a:graphicData uri="http://schemas.openxmlformats.org/presentationml/2006/ole">
            <mc:AlternateContent xmlns:mc="http://schemas.openxmlformats.org/markup-compatibility/2006">
              <mc:Choice xmlns:v="urn:schemas-microsoft-com:vml" Requires="v">
                <p:oleObj spid="_x0000_s11482" r:id="rId5" imgW="1752480" imgH="1433160" progId="">
                  <p:embed/>
                </p:oleObj>
              </mc:Choice>
              <mc:Fallback>
                <p:oleObj r:id="rId5" imgW="1752480" imgH="1433160" progId="">
                  <p:embed/>
                  <p:pic>
                    <p:nvPicPr>
                      <p:cNvPr id="0" name=""/>
                      <p:cNvPicPr/>
                      <p:nvPr/>
                    </p:nvPicPr>
                    <p:blipFill>
                      <a:blip r:embed="rId6"/>
                      <a:stretch>
                        <a:fillRect/>
                      </a:stretch>
                    </p:blipFill>
                    <p:spPr>
                      <a:xfrm>
                        <a:off x="6892259" y="1591224"/>
                        <a:ext cx="3237951" cy="2648434"/>
                      </a:xfrm>
                      <a:prstGeom prst="rect">
                        <a:avLst/>
                      </a:prstGeom>
                    </p:spPr>
                  </p:pic>
                </p:oleObj>
              </mc:Fallback>
            </mc:AlternateContent>
          </a:graphicData>
        </a:graphic>
      </p:graphicFrame>
      <p:sp>
        <p:nvSpPr>
          <p:cNvPr id="11" name="Rectangle 10"/>
          <p:cNvSpPr/>
          <p:nvPr/>
        </p:nvSpPr>
        <p:spPr>
          <a:xfrm>
            <a:off x="2196076" y="3857045"/>
            <a:ext cx="2159236" cy="584775"/>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cLogP</a:t>
            </a:r>
            <a:r>
              <a:rPr lang="en-US" dirty="0" smtClean="0">
                <a:latin typeface="Times New Roman" panose="02020603050405020304" pitchFamily="18" charset="0"/>
                <a:cs typeface="Times New Roman" panose="02020603050405020304" pitchFamily="18" charset="0"/>
              </a:rPr>
              <a:t> = 1.73</a:t>
            </a:r>
            <a:endParaRPr lang="en-US" dirty="0">
              <a:latin typeface="Times New Roman" panose="02020603050405020304" pitchFamily="18" charset="0"/>
              <a:cs typeface="Times New Roman" panose="02020603050405020304" pitchFamily="18" charset="0"/>
            </a:endParaRPr>
          </a:p>
        </p:txBody>
      </p:sp>
      <p:sp>
        <p:nvSpPr>
          <p:cNvPr id="12" name="Rectangle 11"/>
          <p:cNvSpPr/>
          <p:nvPr/>
        </p:nvSpPr>
        <p:spPr>
          <a:xfrm>
            <a:off x="7265582" y="3850987"/>
            <a:ext cx="2159236" cy="584775"/>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cLogP</a:t>
            </a:r>
            <a:r>
              <a:rPr lang="en-US" dirty="0" smtClean="0">
                <a:latin typeface="Times New Roman" panose="02020603050405020304" pitchFamily="18" charset="0"/>
                <a:cs typeface="Times New Roman" panose="02020603050405020304" pitchFamily="18" charset="0"/>
              </a:rPr>
              <a:t> = 3.17</a:t>
            </a:r>
            <a:endParaRPr lang="en-US" dirty="0">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bwMode="auto">
          <a:xfrm>
            <a:off x="4690202" y="3280590"/>
            <a:ext cx="2074363"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4" name="TextBox 13"/>
          <p:cNvSpPr txBox="1"/>
          <p:nvPr/>
        </p:nvSpPr>
        <p:spPr>
          <a:xfrm>
            <a:off x="4392628" y="2544629"/>
            <a:ext cx="2483619" cy="1293259"/>
          </a:xfrm>
          <a:prstGeom prst="rect">
            <a:avLst/>
          </a:prstGeom>
          <a:noFill/>
        </p:spPr>
        <p:txBody>
          <a:bodyPr wrap="square" rtlCol="0">
            <a:spAutoFit/>
          </a:bodyPr>
          <a:lstStyle/>
          <a:p>
            <a:pPr algn="ctr">
              <a:lnSpc>
                <a:spcPct val="150000"/>
              </a:lnSpc>
            </a:pPr>
            <a:r>
              <a:rPr lang="en-US" sz="1400" dirty="0" smtClean="0">
                <a:latin typeface="Times New Roman" panose="02020603050405020304" pitchFamily="18" charset="0"/>
                <a:cs typeface="Times New Roman" panose="02020603050405020304" pitchFamily="18" charset="0"/>
              </a:rPr>
              <a:t>10 x increased permeability </a:t>
            </a:r>
            <a:endParaRPr lang="en-US" sz="1400" dirty="0">
              <a:latin typeface="Times New Roman" panose="02020603050405020304" pitchFamily="18" charset="0"/>
              <a:cs typeface="Times New Roman" panose="02020603050405020304" pitchFamily="18" charset="0"/>
            </a:endParaRPr>
          </a:p>
        </p:txBody>
      </p:sp>
      <p:sp>
        <p:nvSpPr>
          <p:cNvPr id="7" name="Oval 6"/>
          <p:cNvSpPr/>
          <p:nvPr/>
        </p:nvSpPr>
        <p:spPr bwMode="auto">
          <a:xfrm rot="19785223">
            <a:off x="1701151" y="1568225"/>
            <a:ext cx="1415586" cy="1110569"/>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8" name="Oval 7"/>
          <p:cNvSpPr/>
          <p:nvPr/>
        </p:nvSpPr>
        <p:spPr bwMode="auto">
          <a:xfrm rot="18133005">
            <a:off x="6467847" y="1684838"/>
            <a:ext cx="2088733" cy="1221627"/>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30657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23</a:t>
            </a:fld>
            <a:endParaRPr lang="en-US"/>
          </a:p>
        </p:txBody>
      </p:sp>
      <p:grpSp>
        <p:nvGrpSpPr>
          <p:cNvPr id="6" name="Group 5"/>
          <p:cNvGrpSpPr/>
          <p:nvPr/>
        </p:nvGrpSpPr>
        <p:grpSpPr>
          <a:xfrm>
            <a:off x="1602566" y="660638"/>
            <a:ext cx="4637813" cy="1305923"/>
            <a:chOff x="127888" y="1066800"/>
            <a:chExt cx="3250638" cy="915320"/>
          </a:xfrm>
        </p:grpSpPr>
        <p:graphicFrame>
          <p:nvGraphicFramePr>
            <p:cNvPr id="22" name="Object 21"/>
            <p:cNvGraphicFramePr>
              <a:graphicFrameLocks noChangeAspect="1"/>
            </p:cNvGraphicFramePr>
            <p:nvPr>
              <p:extLst>
                <p:ext uri="{D42A27DB-BD31-4B8C-83A1-F6EECF244321}">
                  <p14:modId xmlns:p14="http://schemas.microsoft.com/office/powerpoint/2010/main" val="562081877"/>
                </p:ext>
              </p:extLst>
            </p:nvPr>
          </p:nvGraphicFramePr>
          <p:xfrm>
            <a:off x="127888" y="1066800"/>
            <a:ext cx="2266950" cy="884237"/>
          </p:xfrm>
          <a:graphic>
            <a:graphicData uri="http://schemas.openxmlformats.org/presentationml/2006/ole">
              <mc:AlternateContent xmlns:mc="http://schemas.openxmlformats.org/markup-compatibility/2006">
                <mc:Choice xmlns:v="urn:schemas-microsoft-com:vml" Requires="v">
                  <p:oleObj spid="_x0000_s12609" r:id="rId3" imgW="2267640" imgH="884520" progId="">
                    <p:embed/>
                  </p:oleObj>
                </mc:Choice>
                <mc:Fallback>
                  <p:oleObj r:id="rId3" imgW="2267640" imgH="884520" progId="">
                    <p:embed/>
                    <p:pic>
                      <p:nvPicPr>
                        <p:cNvPr id="0" name=""/>
                        <p:cNvPicPr/>
                        <p:nvPr/>
                      </p:nvPicPr>
                      <p:blipFill>
                        <a:blip r:embed="rId4"/>
                        <a:stretch>
                          <a:fillRect/>
                        </a:stretch>
                      </p:blipFill>
                      <p:spPr>
                        <a:xfrm>
                          <a:off x="127888" y="1066800"/>
                          <a:ext cx="2266950" cy="884237"/>
                        </a:xfrm>
                        <a:prstGeom prst="rect">
                          <a:avLst/>
                        </a:prstGeom>
                      </p:spPr>
                    </p:pic>
                  </p:oleObj>
                </mc:Fallback>
              </mc:AlternateContent>
            </a:graphicData>
          </a:graphic>
        </p:graphicFrame>
        <p:sp>
          <p:nvSpPr>
            <p:cNvPr id="23" name="Rectangle 22"/>
            <p:cNvSpPr/>
            <p:nvPr/>
          </p:nvSpPr>
          <p:spPr>
            <a:xfrm>
              <a:off x="2209800" y="1572252"/>
              <a:ext cx="1168726" cy="409868"/>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cLogP</a:t>
              </a:r>
              <a:r>
                <a:rPr lang="en-US" dirty="0" smtClean="0">
                  <a:latin typeface="Times New Roman" panose="02020603050405020304" pitchFamily="18" charset="0"/>
                  <a:cs typeface="Times New Roman" panose="02020603050405020304" pitchFamily="18" charset="0"/>
                </a:rPr>
                <a:t> = 5.55</a:t>
              </a:r>
              <a:endParaRPr lang="en-US" dirty="0">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1511968" y="2631436"/>
            <a:ext cx="4728411" cy="1299279"/>
            <a:chOff x="64388" y="2514150"/>
            <a:chExt cx="3314138" cy="910663"/>
          </a:xfrm>
        </p:grpSpPr>
        <p:graphicFrame>
          <p:nvGraphicFramePr>
            <p:cNvPr id="20" name="Object 19"/>
            <p:cNvGraphicFramePr>
              <a:graphicFrameLocks noChangeAspect="1"/>
            </p:cNvGraphicFramePr>
            <p:nvPr>
              <p:extLst>
                <p:ext uri="{D42A27DB-BD31-4B8C-83A1-F6EECF244321}">
                  <p14:modId xmlns:p14="http://schemas.microsoft.com/office/powerpoint/2010/main" val="129543586"/>
                </p:ext>
              </p:extLst>
            </p:nvPr>
          </p:nvGraphicFramePr>
          <p:xfrm>
            <a:off x="64388" y="2514150"/>
            <a:ext cx="2393950" cy="884237"/>
          </p:xfrm>
          <a:graphic>
            <a:graphicData uri="http://schemas.openxmlformats.org/presentationml/2006/ole">
              <mc:AlternateContent xmlns:mc="http://schemas.openxmlformats.org/markup-compatibility/2006">
                <mc:Choice xmlns:v="urn:schemas-microsoft-com:vml" Requires="v">
                  <p:oleObj spid="_x0000_s12610" r:id="rId5" imgW="2394000" imgH="884520" progId="">
                    <p:embed/>
                  </p:oleObj>
                </mc:Choice>
                <mc:Fallback>
                  <p:oleObj r:id="rId5" imgW="2394000" imgH="884520" progId="">
                    <p:embed/>
                    <p:pic>
                      <p:nvPicPr>
                        <p:cNvPr id="0" name=""/>
                        <p:cNvPicPr/>
                        <p:nvPr/>
                      </p:nvPicPr>
                      <p:blipFill>
                        <a:blip r:embed="rId6"/>
                        <a:stretch>
                          <a:fillRect/>
                        </a:stretch>
                      </p:blipFill>
                      <p:spPr>
                        <a:xfrm>
                          <a:off x="64388" y="2514150"/>
                          <a:ext cx="2393950" cy="884237"/>
                        </a:xfrm>
                        <a:prstGeom prst="rect">
                          <a:avLst/>
                        </a:prstGeom>
                      </p:spPr>
                    </p:pic>
                  </p:oleObj>
                </mc:Fallback>
              </mc:AlternateContent>
            </a:graphicData>
          </a:graphic>
        </p:graphicFrame>
        <p:sp>
          <p:nvSpPr>
            <p:cNvPr id="21" name="Rectangle 20"/>
            <p:cNvSpPr/>
            <p:nvPr/>
          </p:nvSpPr>
          <p:spPr>
            <a:xfrm>
              <a:off x="2209800" y="2971800"/>
              <a:ext cx="1168726" cy="453013"/>
            </a:xfrm>
            <a:prstGeom prst="rect">
              <a:avLst/>
            </a:prstGeom>
          </p:spPr>
          <p:txBody>
            <a:bodyPr wrap="square">
              <a:spAutoFit/>
            </a:bodyPr>
            <a:lstStyle/>
            <a:p>
              <a:pPr algn="ctr"/>
              <a:endParaRPr lang="en-US" dirty="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cLogP</a:t>
              </a:r>
              <a:r>
                <a:rPr lang="en-US" dirty="0" smtClean="0">
                  <a:latin typeface="Times New Roman" panose="02020603050405020304" pitchFamily="18" charset="0"/>
                  <a:cs typeface="Times New Roman" panose="02020603050405020304" pitchFamily="18" charset="0"/>
                </a:rPr>
                <a:t> = 4.80</a:t>
              </a:r>
              <a:endParaRPr lang="en-US" dirty="0">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2181126" y="1856531"/>
            <a:ext cx="1917971" cy="822040"/>
            <a:chOff x="1837460" y="2549683"/>
            <a:chExt cx="1344304" cy="576167"/>
          </a:xfrm>
        </p:grpSpPr>
        <p:sp>
          <p:nvSpPr>
            <p:cNvPr id="18" name="TextBox 17"/>
            <p:cNvSpPr txBox="1"/>
            <p:nvPr/>
          </p:nvSpPr>
          <p:spPr>
            <a:xfrm>
              <a:off x="1837460" y="2557511"/>
              <a:ext cx="1344304" cy="523220"/>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8X increased permeability </a:t>
              </a:r>
              <a:endParaRPr lang="en-US" sz="1400" dirty="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bwMode="auto">
            <a:xfrm rot="5400000" flipV="1">
              <a:off x="1696089" y="2837767"/>
              <a:ext cx="57616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pSp>
        <p:nvGrpSpPr>
          <p:cNvPr id="9" name="Group 8"/>
          <p:cNvGrpSpPr/>
          <p:nvPr/>
        </p:nvGrpSpPr>
        <p:grpSpPr>
          <a:xfrm>
            <a:off x="2181126" y="3813447"/>
            <a:ext cx="1917971" cy="822040"/>
            <a:chOff x="1837460" y="2549683"/>
            <a:chExt cx="1344304" cy="576167"/>
          </a:xfrm>
        </p:grpSpPr>
        <p:sp>
          <p:nvSpPr>
            <p:cNvPr id="16" name="TextBox 15"/>
            <p:cNvSpPr txBox="1"/>
            <p:nvPr/>
          </p:nvSpPr>
          <p:spPr>
            <a:xfrm>
              <a:off x="1837460" y="2557511"/>
              <a:ext cx="1344304" cy="523220"/>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2X increased permeability </a:t>
              </a:r>
              <a:endParaRPr lang="en-US" sz="1400" dirty="0">
                <a:latin typeface="Times New Roman" panose="02020603050405020304" pitchFamily="18" charset="0"/>
                <a:cs typeface="Times New Roman" panose="02020603050405020304" pitchFamily="18" charset="0"/>
              </a:endParaRPr>
            </a:p>
          </p:txBody>
        </p:sp>
        <p:cxnSp>
          <p:nvCxnSpPr>
            <p:cNvPr id="17" name="Straight Arrow Connector 16"/>
            <p:cNvCxnSpPr/>
            <p:nvPr/>
          </p:nvCxnSpPr>
          <p:spPr bwMode="auto">
            <a:xfrm rot="5400000" flipV="1">
              <a:off x="1696089" y="2837767"/>
              <a:ext cx="576167"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pSp>
      <p:grpSp>
        <p:nvGrpSpPr>
          <p:cNvPr id="10" name="Group 9"/>
          <p:cNvGrpSpPr/>
          <p:nvPr/>
        </p:nvGrpSpPr>
        <p:grpSpPr>
          <a:xfrm>
            <a:off x="1625215" y="4574468"/>
            <a:ext cx="4615164" cy="1261576"/>
            <a:chOff x="143763" y="4267200"/>
            <a:chExt cx="3234763" cy="884237"/>
          </a:xfrm>
        </p:grpSpPr>
        <p:graphicFrame>
          <p:nvGraphicFramePr>
            <p:cNvPr id="14" name="Object 13"/>
            <p:cNvGraphicFramePr>
              <a:graphicFrameLocks noChangeAspect="1"/>
            </p:cNvGraphicFramePr>
            <p:nvPr>
              <p:extLst>
                <p:ext uri="{D42A27DB-BD31-4B8C-83A1-F6EECF244321}">
                  <p14:modId xmlns:p14="http://schemas.microsoft.com/office/powerpoint/2010/main" val="1838115491"/>
                </p:ext>
              </p:extLst>
            </p:nvPr>
          </p:nvGraphicFramePr>
          <p:xfrm>
            <a:off x="143763" y="4267200"/>
            <a:ext cx="2235200" cy="884237"/>
          </p:xfrm>
          <a:graphic>
            <a:graphicData uri="http://schemas.openxmlformats.org/presentationml/2006/ole">
              <mc:AlternateContent xmlns:mc="http://schemas.openxmlformats.org/markup-compatibility/2006">
                <mc:Choice xmlns:v="urn:schemas-microsoft-com:vml" Requires="v">
                  <p:oleObj spid="_x0000_s12611" r:id="rId7" imgW="2235960" imgH="884520" progId="">
                    <p:embed/>
                  </p:oleObj>
                </mc:Choice>
                <mc:Fallback>
                  <p:oleObj r:id="rId7" imgW="2235960" imgH="884520" progId="">
                    <p:embed/>
                    <p:pic>
                      <p:nvPicPr>
                        <p:cNvPr id="0" name=""/>
                        <p:cNvPicPr/>
                        <p:nvPr/>
                      </p:nvPicPr>
                      <p:blipFill>
                        <a:blip r:embed="rId8"/>
                        <a:stretch>
                          <a:fillRect/>
                        </a:stretch>
                      </p:blipFill>
                      <p:spPr>
                        <a:xfrm>
                          <a:off x="143763" y="4267200"/>
                          <a:ext cx="2235200" cy="884237"/>
                        </a:xfrm>
                        <a:prstGeom prst="rect">
                          <a:avLst/>
                        </a:prstGeom>
                      </p:spPr>
                    </p:pic>
                  </p:oleObj>
                </mc:Fallback>
              </mc:AlternateContent>
            </a:graphicData>
          </a:graphic>
        </p:graphicFrame>
        <p:sp>
          <p:nvSpPr>
            <p:cNvPr id="15" name="Rectangle 14"/>
            <p:cNvSpPr/>
            <p:nvPr/>
          </p:nvSpPr>
          <p:spPr>
            <a:xfrm>
              <a:off x="2209800" y="4697104"/>
              <a:ext cx="1168726" cy="409868"/>
            </a:xfrm>
            <a:prstGeom prst="rect">
              <a:avLst/>
            </a:prstGeom>
          </p:spPr>
          <p:txBody>
            <a:bodyPr wrap="square">
              <a:spAutoFit/>
            </a:bodyPr>
            <a:lstStyle/>
            <a:p>
              <a:pPr algn="ctr"/>
              <a:endParaRPr lang="en-US" sz="1400" dirty="0">
                <a:latin typeface="Times New Roman" panose="02020603050405020304" pitchFamily="18" charset="0"/>
                <a:cs typeface="Times New Roman" panose="02020603050405020304" pitchFamily="18" charset="0"/>
              </a:endParaRPr>
            </a:p>
            <a:p>
              <a:pPr algn="ctr"/>
              <a:r>
                <a:rPr lang="en-US" dirty="0" err="1" smtClean="0">
                  <a:latin typeface="Times New Roman" panose="02020603050405020304" pitchFamily="18" charset="0"/>
                  <a:cs typeface="Times New Roman" panose="02020603050405020304" pitchFamily="18" charset="0"/>
                </a:rPr>
                <a:t>cLogP</a:t>
              </a:r>
              <a:r>
                <a:rPr lang="en-US" dirty="0" smtClean="0">
                  <a:latin typeface="Times New Roman" panose="02020603050405020304" pitchFamily="18" charset="0"/>
                  <a:cs typeface="Times New Roman" panose="02020603050405020304" pitchFamily="18" charset="0"/>
                </a:rPr>
                <a:t> = 3.86</a:t>
              </a:r>
              <a:endParaRPr lang="en-US" dirty="0">
                <a:latin typeface="Times New Roman" panose="02020603050405020304" pitchFamily="18" charset="0"/>
                <a:cs typeface="Times New Roman" panose="02020603050405020304" pitchFamily="18" charset="0"/>
              </a:endParaRPr>
            </a:p>
          </p:txBody>
        </p:sp>
      </p:grpSp>
      <p:sp>
        <p:nvSpPr>
          <p:cNvPr id="11" name="Oval 10"/>
          <p:cNvSpPr/>
          <p:nvPr/>
        </p:nvSpPr>
        <p:spPr bwMode="auto">
          <a:xfrm rot="19785223">
            <a:off x="4354793" y="1068112"/>
            <a:ext cx="617073" cy="576199"/>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2" name="Oval 11"/>
          <p:cNvSpPr/>
          <p:nvPr/>
        </p:nvSpPr>
        <p:spPr bwMode="auto">
          <a:xfrm rot="19785223">
            <a:off x="4319026" y="2992862"/>
            <a:ext cx="678781" cy="576199"/>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3" name="Oval 12"/>
          <p:cNvSpPr/>
          <p:nvPr/>
        </p:nvSpPr>
        <p:spPr bwMode="auto">
          <a:xfrm rot="19785223">
            <a:off x="4429872" y="5084236"/>
            <a:ext cx="509978" cy="476197"/>
          </a:xfrm>
          <a:prstGeom prst="ellipse">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4" name="TextBox 23"/>
          <p:cNvSpPr txBox="1"/>
          <p:nvPr/>
        </p:nvSpPr>
        <p:spPr>
          <a:xfrm>
            <a:off x="6677526" y="806116"/>
            <a:ext cx="5173579" cy="1200329"/>
          </a:xfrm>
          <a:prstGeom prst="rect">
            <a:avLst/>
          </a:prstGeom>
          <a:noFill/>
        </p:spPr>
        <p:txBody>
          <a:bodyPr wrap="square" rtlCol="0">
            <a:spAutoFit/>
          </a:bodyPr>
          <a:lstStyle/>
          <a:p>
            <a:r>
              <a:rPr lang="en-US" dirty="0" smtClean="0"/>
              <a:t>There are also examples where reduction of lipophilicity increases </a:t>
            </a:r>
            <a:r>
              <a:rPr lang="en-US" dirty="0" err="1" smtClean="0"/>
              <a:t>permability</a:t>
            </a:r>
            <a:r>
              <a:rPr lang="en-US" dirty="0" smtClean="0"/>
              <a:t>.</a:t>
            </a:r>
          </a:p>
          <a:p>
            <a:r>
              <a:rPr lang="en-US" dirty="0" smtClean="0"/>
              <a:t>With a </a:t>
            </a:r>
            <a:r>
              <a:rPr lang="en-US" dirty="0" err="1" smtClean="0"/>
              <a:t>logP</a:t>
            </a:r>
            <a:r>
              <a:rPr lang="en-US" dirty="0" smtClean="0"/>
              <a:t> of 5.5 the initial compound, however, is very lipophilic</a:t>
            </a:r>
            <a:endParaRPr lang="en-US" dirty="0"/>
          </a:p>
        </p:txBody>
      </p:sp>
    </p:spTree>
    <p:extLst>
      <p:ext uri="{BB962C8B-B14F-4D97-AF65-F5344CB8AC3E}">
        <p14:creationId xmlns:p14="http://schemas.microsoft.com/office/powerpoint/2010/main" val="165479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24</a:t>
            </a:fld>
            <a:endParaRPr lang="en-US"/>
          </a:p>
        </p:txBody>
      </p:sp>
      <p:sp>
        <p:nvSpPr>
          <p:cNvPr id="5" name="TextBox 4"/>
          <p:cNvSpPr txBox="1"/>
          <p:nvPr/>
        </p:nvSpPr>
        <p:spPr>
          <a:xfrm>
            <a:off x="1169201" y="493295"/>
            <a:ext cx="2532425" cy="461665"/>
          </a:xfrm>
          <a:prstGeom prst="rect">
            <a:avLst/>
          </a:prstGeom>
          <a:noFill/>
        </p:spPr>
        <p:txBody>
          <a:bodyPr wrap="none" rtlCol="0">
            <a:spAutoFit/>
          </a:bodyPr>
          <a:lstStyle/>
          <a:p>
            <a:r>
              <a:rPr lang="en-US" sz="2400" dirty="0" smtClean="0"/>
              <a:t>Efflux-Transporters</a:t>
            </a:r>
            <a:endParaRPr lang="en-US" sz="2400" dirty="0"/>
          </a:p>
        </p:txBody>
      </p:sp>
      <p:pic>
        <p:nvPicPr>
          <p:cNvPr id="7" name="Picture 6"/>
          <p:cNvPicPr>
            <a:picLocks noChangeAspect="1"/>
          </p:cNvPicPr>
          <p:nvPr/>
        </p:nvPicPr>
        <p:blipFill>
          <a:blip r:embed="rId2"/>
          <a:stretch>
            <a:fillRect/>
          </a:stretch>
        </p:blipFill>
        <p:spPr>
          <a:xfrm rot="16200000">
            <a:off x="6156158" y="1179095"/>
            <a:ext cx="5486400" cy="4114800"/>
          </a:xfrm>
          <a:prstGeom prst="rect">
            <a:avLst/>
          </a:prstGeom>
        </p:spPr>
      </p:pic>
      <p:sp>
        <p:nvSpPr>
          <p:cNvPr id="8" name="TextBox 7"/>
          <p:cNvSpPr txBox="1"/>
          <p:nvPr/>
        </p:nvSpPr>
        <p:spPr>
          <a:xfrm>
            <a:off x="613611" y="1383632"/>
            <a:ext cx="5594684" cy="923330"/>
          </a:xfrm>
          <a:prstGeom prst="rect">
            <a:avLst/>
          </a:prstGeom>
          <a:noFill/>
        </p:spPr>
        <p:txBody>
          <a:bodyPr wrap="square" rtlCol="0">
            <a:spAutoFit/>
          </a:bodyPr>
          <a:lstStyle/>
          <a:p>
            <a:r>
              <a:rPr lang="en-US" dirty="0" smtClean="0"/>
              <a:t>Biological membranes contain proteins which are specialized for the active transport of molecules in and out of cells.</a:t>
            </a:r>
            <a:endParaRPr lang="en-US" dirty="0"/>
          </a:p>
        </p:txBody>
      </p:sp>
      <p:sp>
        <p:nvSpPr>
          <p:cNvPr id="9" name="TextBox 8"/>
          <p:cNvSpPr txBox="1"/>
          <p:nvPr/>
        </p:nvSpPr>
        <p:spPr>
          <a:xfrm>
            <a:off x="613611" y="2597173"/>
            <a:ext cx="5594684" cy="646331"/>
          </a:xfrm>
          <a:prstGeom prst="rect">
            <a:avLst/>
          </a:prstGeom>
          <a:noFill/>
        </p:spPr>
        <p:txBody>
          <a:bodyPr wrap="square" rtlCol="0">
            <a:spAutoFit/>
          </a:bodyPr>
          <a:lstStyle/>
          <a:p>
            <a:r>
              <a:rPr lang="en-US" dirty="0" smtClean="0"/>
              <a:t>Some them are substrate-specific (e.g. for sugar) whereas others recognized a wide range of different </a:t>
            </a:r>
            <a:r>
              <a:rPr lang="en-US" dirty="0" err="1" smtClean="0"/>
              <a:t>chemotypes</a:t>
            </a:r>
            <a:r>
              <a:rPr lang="en-US" dirty="0" smtClean="0"/>
              <a:t>.</a:t>
            </a:r>
            <a:endParaRPr lang="en-US" dirty="0"/>
          </a:p>
        </p:txBody>
      </p:sp>
      <p:sp>
        <p:nvSpPr>
          <p:cNvPr id="10" name="TextBox 9"/>
          <p:cNvSpPr txBox="1"/>
          <p:nvPr/>
        </p:nvSpPr>
        <p:spPr>
          <a:xfrm>
            <a:off x="613611" y="3559675"/>
            <a:ext cx="5594684" cy="1200329"/>
          </a:xfrm>
          <a:prstGeom prst="rect">
            <a:avLst/>
          </a:prstGeom>
          <a:noFill/>
        </p:spPr>
        <p:txBody>
          <a:bodyPr wrap="square" rtlCol="0">
            <a:spAutoFit/>
          </a:bodyPr>
          <a:lstStyle/>
          <a:p>
            <a:r>
              <a:rPr lang="en-US" dirty="0" smtClean="0"/>
              <a:t>If a drug candidate is a substrate of a transporter it is actively pumped out of the cell, resulting in poor permeability despite favorable </a:t>
            </a:r>
            <a:r>
              <a:rPr lang="en-US" dirty="0" err="1" smtClean="0"/>
              <a:t>physico</a:t>
            </a:r>
            <a:r>
              <a:rPr lang="en-US" dirty="0" smtClean="0"/>
              <a:t>-chemical properties.</a:t>
            </a:r>
            <a:endParaRPr lang="en-US" dirty="0"/>
          </a:p>
        </p:txBody>
      </p:sp>
    </p:spTree>
    <p:extLst>
      <p:ext uri="{BB962C8B-B14F-4D97-AF65-F5344CB8AC3E}">
        <p14:creationId xmlns:p14="http://schemas.microsoft.com/office/powerpoint/2010/main" val="7655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25</a:t>
            </a:fld>
            <a:endParaRPr lang="en-US"/>
          </a:p>
        </p:txBody>
      </p:sp>
      <p:sp>
        <p:nvSpPr>
          <p:cNvPr id="5" name="TextBox 4"/>
          <p:cNvSpPr txBox="1"/>
          <p:nvPr/>
        </p:nvSpPr>
        <p:spPr>
          <a:xfrm>
            <a:off x="958516" y="745958"/>
            <a:ext cx="9876999" cy="400110"/>
          </a:xfrm>
          <a:prstGeom prst="rect">
            <a:avLst/>
          </a:prstGeom>
          <a:noFill/>
        </p:spPr>
        <p:txBody>
          <a:bodyPr wrap="none" rtlCol="0">
            <a:spAutoFit/>
          </a:bodyPr>
          <a:lstStyle/>
          <a:p>
            <a:pPr marL="285750" indent="-285750">
              <a:buFont typeface="Arial" charset="0"/>
              <a:buChar char="•"/>
            </a:pPr>
            <a:r>
              <a:rPr lang="en-US" sz="2000" dirty="0" smtClean="0"/>
              <a:t>The most important efflux transporter is P-glycoprotein 1 (permeability glycoprotein, P-</a:t>
            </a:r>
            <a:r>
              <a:rPr lang="en-US" sz="2000" dirty="0" err="1" smtClean="0"/>
              <a:t>gp</a:t>
            </a:r>
            <a:r>
              <a:rPr lang="en-US" sz="2000" dirty="0" smtClean="0"/>
              <a:t>)</a:t>
            </a:r>
            <a:endParaRPr lang="en-US" sz="2000" dirty="0"/>
          </a:p>
        </p:txBody>
      </p:sp>
      <p:sp>
        <p:nvSpPr>
          <p:cNvPr id="6" name="TextBox 5"/>
          <p:cNvSpPr txBox="1"/>
          <p:nvPr/>
        </p:nvSpPr>
        <p:spPr>
          <a:xfrm>
            <a:off x="926503" y="1560095"/>
            <a:ext cx="10427298" cy="1015663"/>
          </a:xfrm>
          <a:prstGeom prst="rect">
            <a:avLst/>
          </a:prstGeom>
          <a:noFill/>
        </p:spPr>
        <p:txBody>
          <a:bodyPr wrap="square" rtlCol="0">
            <a:spAutoFit/>
          </a:bodyPr>
          <a:lstStyle/>
          <a:p>
            <a:pPr marL="285750" indent="-285750">
              <a:buFont typeface="Arial" charset="0"/>
              <a:buChar char="•"/>
            </a:pPr>
            <a:r>
              <a:rPr lang="en-US" sz="2000" dirty="0" smtClean="0"/>
              <a:t>Some cancer cells overexpress P-</a:t>
            </a:r>
            <a:r>
              <a:rPr lang="en-US" sz="2000" dirty="0" err="1" smtClean="0"/>
              <a:t>gp</a:t>
            </a:r>
            <a:r>
              <a:rPr lang="en-US" sz="2000" dirty="0" smtClean="0"/>
              <a:t> which has the pharmacologic effect that drugs which are a P-</a:t>
            </a:r>
            <a:r>
              <a:rPr lang="en-US" sz="2000" dirty="0" err="1" smtClean="0"/>
              <a:t>gp</a:t>
            </a:r>
            <a:r>
              <a:rPr lang="en-US" sz="2000" dirty="0" smtClean="0"/>
              <a:t> substrate are actively pumped out of the cancer cell causing resistance to therapy. For this reason P-</a:t>
            </a:r>
            <a:r>
              <a:rPr lang="en-US" sz="2000" dirty="0" err="1" smtClean="0"/>
              <a:t>gp</a:t>
            </a:r>
            <a:r>
              <a:rPr lang="en-US" sz="2000" dirty="0" smtClean="0"/>
              <a:t> is also known as </a:t>
            </a:r>
            <a:r>
              <a:rPr lang="en-US" sz="2000" b="1" dirty="0" smtClean="0"/>
              <a:t>multidrug resistance protein 1</a:t>
            </a:r>
            <a:r>
              <a:rPr lang="en-US" sz="2000" dirty="0" smtClean="0"/>
              <a:t> (MDR1).</a:t>
            </a:r>
            <a:endParaRPr lang="en-US" sz="2000" dirty="0"/>
          </a:p>
        </p:txBody>
      </p:sp>
      <p:sp>
        <p:nvSpPr>
          <p:cNvPr id="7" name="TextBox 6"/>
          <p:cNvSpPr txBox="1"/>
          <p:nvPr/>
        </p:nvSpPr>
        <p:spPr>
          <a:xfrm>
            <a:off x="926503" y="2844008"/>
            <a:ext cx="10427298" cy="1015663"/>
          </a:xfrm>
          <a:prstGeom prst="rect">
            <a:avLst/>
          </a:prstGeom>
          <a:noFill/>
        </p:spPr>
        <p:txBody>
          <a:bodyPr wrap="square" rtlCol="0">
            <a:spAutoFit/>
          </a:bodyPr>
          <a:lstStyle/>
          <a:p>
            <a:pPr marL="285750" indent="-285750">
              <a:buFont typeface="Arial" charset="0"/>
              <a:buChar char="•"/>
            </a:pPr>
            <a:r>
              <a:rPr lang="en-US" sz="2000" dirty="0" smtClean="0"/>
              <a:t>If a cancer cell overexpresses P-</a:t>
            </a:r>
            <a:r>
              <a:rPr lang="en-US" sz="2000" dirty="0" err="1" smtClean="0"/>
              <a:t>gp</a:t>
            </a:r>
            <a:r>
              <a:rPr lang="en-US" sz="2000" dirty="0" smtClean="0"/>
              <a:t> as a consequence of pharmacological treatment it becomes resistant to other therapeutics, too. Even though the patient might have never been treated with it.</a:t>
            </a:r>
            <a:endParaRPr lang="en-US" sz="2000" dirty="0"/>
          </a:p>
        </p:txBody>
      </p:sp>
      <p:sp>
        <p:nvSpPr>
          <p:cNvPr id="8" name="TextBox 7"/>
          <p:cNvSpPr txBox="1"/>
          <p:nvPr/>
        </p:nvSpPr>
        <p:spPr>
          <a:xfrm>
            <a:off x="958516" y="4053152"/>
            <a:ext cx="10427298" cy="707886"/>
          </a:xfrm>
          <a:prstGeom prst="rect">
            <a:avLst/>
          </a:prstGeom>
          <a:noFill/>
        </p:spPr>
        <p:txBody>
          <a:bodyPr wrap="square" rtlCol="0">
            <a:spAutoFit/>
          </a:bodyPr>
          <a:lstStyle/>
          <a:p>
            <a:pPr marL="285750" indent="-285750">
              <a:buFont typeface="Arial" charset="0"/>
              <a:buChar char="•"/>
            </a:pPr>
            <a:r>
              <a:rPr lang="en-US" sz="2000" dirty="0" smtClean="0"/>
              <a:t>Besides P-</a:t>
            </a:r>
            <a:r>
              <a:rPr lang="en-US" sz="2000" dirty="0" err="1" smtClean="0"/>
              <a:t>gp</a:t>
            </a:r>
            <a:r>
              <a:rPr lang="en-US" sz="2000" dirty="0" smtClean="0"/>
              <a:t>, BCRP (breast-cancer resistance protein) is an important transporter which can impact efficacy of a drug.</a:t>
            </a:r>
            <a:endParaRPr lang="en-US" sz="2000" dirty="0"/>
          </a:p>
        </p:txBody>
      </p:sp>
    </p:spTree>
    <p:extLst>
      <p:ext uri="{BB962C8B-B14F-4D97-AF65-F5344CB8AC3E}">
        <p14:creationId xmlns:p14="http://schemas.microsoft.com/office/powerpoint/2010/main" val="2853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26</a:t>
            </a:fld>
            <a:endParaRPr lang="en-US"/>
          </a:p>
        </p:txBody>
      </p:sp>
      <p:grpSp>
        <p:nvGrpSpPr>
          <p:cNvPr id="5" name="Group 4"/>
          <p:cNvGrpSpPr/>
          <p:nvPr/>
        </p:nvGrpSpPr>
        <p:grpSpPr>
          <a:xfrm>
            <a:off x="1000865" y="1936425"/>
            <a:ext cx="4427765" cy="3321375"/>
            <a:chOff x="166425" y="1171575"/>
            <a:chExt cx="3618899" cy="2714625"/>
          </a:xfrm>
        </p:grpSpPr>
        <p:grpSp>
          <p:nvGrpSpPr>
            <p:cNvPr id="6" name="Group 5"/>
            <p:cNvGrpSpPr/>
            <p:nvPr/>
          </p:nvGrpSpPr>
          <p:grpSpPr>
            <a:xfrm>
              <a:off x="1293693" y="2162455"/>
              <a:ext cx="1371600" cy="1371602"/>
              <a:chOff x="4648200" y="1638299"/>
              <a:chExt cx="1371600" cy="1371602"/>
            </a:xfrm>
          </p:grpSpPr>
          <p:grpSp>
            <p:nvGrpSpPr>
              <p:cNvPr id="37" name="Group 36"/>
              <p:cNvGrpSpPr/>
              <p:nvPr/>
            </p:nvGrpSpPr>
            <p:grpSpPr>
              <a:xfrm>
                <a:off x="4648200" y="1638300"/>
                <a:ext cx="1371600" cy="1371600"/>
                <a:chOff x="4648200" y="1638300"/>
                <a:chExt cx="1371600" cy="1371600"/>
              </a:xfrm>
            </p:grpSpPr>
            <p:sp>
              <p:nvSpPr>
                <p:cNvPr id="42" name="Oval 41"/>
                <p:cNvSpPr/>
                <p:nvPr/>
              </p:nvSpPr>
              <p:spPr>
                <a:xfrm>
                  <a:off x="4876800" y="1866900"/>
                  <a:ext cx="914400" cy="914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4648200" y="1638300"/>
                  <a:ext cx="13716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8" name="Curved Connector 37"/>
              <p:cNvCxnSpPr/>
              <p:nvPr/>
            </p:nvCxnSpPr>
            <p:spPr>
              <a:xfrm rot="16200000" flipH="1" flipV="1">
                <a:off x="4991100" y="1657910"/>
                <a:ext cx="362511" cy="323289"/>
              </a:xfrm>
              <a:prstGeom prst="curvedConnector3">
                <a:avLst>
                  <a:gd name="adj1" fmla="val 36884"/>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39" name="Curved Connector 38"/>
              <p:cNvCxnSpPr/>
              <p:nvPr/>
            </p:nvCxnSpPr>
            <p:spPr>
              <a:xfrm flipH="1" flipV="1">
                <a:off x="5657289" y="2000811"/>
                <a:ext cx="362511" cy="323289"/>
              </a:xfrm>
              <a:prstGeom prst="curvedConnector4">
                <a:avLst>
                  <a:gd name="adj1" fmla="val 37836"/>
                  <a:gd name="adj2" fmla="val 100174"/>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40" name="Curved Connector 39"/>
              <p:cNvCxnSpPr/>
              <p:nvPr/>
            </p:nvCxnSpPr>
            <p:spPr>
              <a:xfrm rot="5400000" flipH="1">
                <a:off x="4667811" y="2304490"/>
                <a:ext cx="323289" cy="362511"/>
              </a:xfrm>
              <a:prstGeom prst="curvedConnector4">
                <a:avLst>
                  <a:gd name="adj1" fmla="val 6898"/>
                  <a:gd name="adj2" fmla="val 61113"/>
                </a:avLst>
              </a:prstGeom>
              <a:noFill/>
            </p:spPr>
            <p:style>
              <a:lnRef idx="2">
                <a:schemeClr val="accent1">
                  <a:shade val="50000"/>
                </a:schemeClr>
              </a:lnRef>
              <a:fillRef idx="1">
                <a:schemeClr val="accent1"/>
              </a:fillRef>
              <a:effectRef idx="0">
                <a:schemeClr val="accent1"/>
              </a:effectRef>
              <a:fontRef idx="minor">
                <a:schemeClr val="lt1"/>
              </a:fontRef>
            </p:style>
          </p:cxnSp>
          <p:cxnSp>
            <p:nvCxnSpPr>
              <p:cNvPr id="41" name="Curved Connector 40"/>
              <p:cNvCxnSpPr/>
              <p:nvPr/>
            </p:nvCxnSpPr>
            <p:spPr>
              <a:xfrm rot="5400000">
                <a:off x="5314390" y="2667001"/>
                <a:ext cx="362511" cy="323289"/>
              </a:xfrm>
              <a:prstGeom prst="curvedConnector3">
                <a:avLst>
                  <a:gd name="adj1" fmla="val 54807"/>
                </a:avLst>
              </a:prstGeom>
              <a:noFill/>
            </p:spPr>
            <p:style>
              <a:lnRef idx="2">
                <a:schemeClr val="accent1">
                  <a:shade val="50000"/>
                </a:schemeClr>
              </a:lnRef>
              <a:fillRef idx="1">
                <a:schemeClr val="accent1"/>
              </a:fillRef>
              <a:effectRef idx="0">
                <a:schemeClr val="accent1"/>
              </a:effectRef>
              <a:fontRef idx="minor">
                <a:schemeClr val="lt1"/>
              </a:fontRef>
            </p:style>
          </p:cxnSp>
        </p:grpSp>
        <p:sp>
          <p:nvSpPr>
            <p:cNvPr id="7" name="Moon 6"/>
            <p:cNvSpPr/>
            <p:nvPr/>
          </p:nvSpPr>
          <p:spPr>
            <a:xfrm rot="8843025">
              <a:off x="2370003" y="1991761"/>
              <a:ext cx="330167" cy="1008693"/>
            </a:xfrm>
            <a:prstGeom prst="moon">
              <a:avLst>
                <a:gd name="adj" fmla="val 352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464532" y="1171575"/>
              <a:ext cx="1191235" cy="1197154"/>
              <a:chOff x="3981119" y="1771650"/>
              <a:chExt cx="1191235" cy="1197154"/>
            </a:xfrm>
          </p:grpSpPr>
          <p:sp>
            <p:nvSpPr>
              <p:cNvPr id="35" name="Moon 34"/>
              <p:cNvSpPr/>
              <p:nvPr/>
            </p:nvSpPr>
            <p:spPr>
              <a:xfrm rot="5400000">
                <a:off x="4349785" y="2146234"/>
                <a:ext cx="453904" cy="1191235"/>
              </a:xfrm>
              <a:prstGeom prst="mo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p:cNvSpPr/>
              <p:nvPr/>
            </p:nvSpPr>
            <p:spPr>
              <a:xfrm>
                <a:off x="4470491" y="1771650"/>
                <a:ext cx="233108" cy="762299"/>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382825" y="2529977"/>
              <a:ext cx="1159768" cy="1241225"/>
              <a:chOff x="4889887" y="3139577"/>
              <a:chExt cx="1159768" cy="1241225"/>
            </a:xfrm>
          </p:grpSpPr>
          <p:sp>
            <p:nvSpPr>
              <p:cNvPr id="33" name="Moon 32"/>
              <p:cNvSpPr/>
              <p:nvPr/>
            </p:nvSpPr>
            <p:spPr>
              <a:xfrm rot="12731376">
                <a:off x="4889887" y="3139577"/>
                <a:ext cx="485302" cy="1241225"/>
              </a:xfrm>
              <a:prstGeom prst="mo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apezoid 33"/>
              <p:cNvSpPr/>
              <p:nvPr/>
            </p:nvSpPr>
            <p:spPr>
              <a:xfrm rot="6860439">
                <a:off x="5519600" y="3613604"/>
                <a:ext cx="297811" cy="762299"/>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21540000">
              <a:off x="314402" y="2320732"/>
              <a:ext cx="1297301" cy="1156542"/>
              <a:chOff x="2821464" y="2930332"/>
              <a:chExt cx="1297301" cy="1156542"/>
            </a:xfrm>
          </p:grpSpPr>
          <p:sp>
            <p:nvSpPr>
              <p:cNvPr id="31" name="Moon 30"/>
              <p:cNvSpPr/>
              <p:nvPr/>
            </p:nvSpPr>
            <p:spPr>
              <a:xfrm rot="21446971">
                <a:off x="3549304" y="2930332"/>
                <a:ext cx="569461" cy="1156542"/>
              </a:xfrm>
              <a:prstGeom prst="moon">
                <a:avLst>
                  <a:gd name="adj" fmla="val 4331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p:cNvSpPr/>
              <p:nvPr/>
            </p:nvSpPr>
            <p:spPr>
              <a:xfrm rot="16357835">
                <a:off x="3053708" y="3127454"/>
                <a:ext cx="297811" cy="762299"/>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oon 10"/>
            <p:cNvSpPr/>
            <p:nvPr/>
          </p:nvSpPr>
          <p:spPr>
            <a:xfrm rot="16735145">
              <a:off x="1784320" y="3330766"/>
              <a:ext cx="158129" cy="518205"/>
            </a:xfrm>
            <a:prstGeom prst="moon">
              <a:avLst>
                <a:gd name="adj" fmla="val 79172"/>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p:cNvCxnSpPr/>
            <p:nvPr/>
          </p:nvCxnSpPr>
          <p:spPr>
            <a:xfrm rot="5400000">
              <a:off x="1584080" y="3410870"/>
              <a:ext cx="9941" cy="524155"/>
            </a:xfrm>
            <a:prstGeom prst="curvedConnector4">
              <a:avLst>
                <a:gd name="adj1" fmla="val 1916306"/>
                <a:gd name="adj2" fmla="val 56373"/>
              </a:avLst>
            </a:prstGeom>
            <a:ln w="76200">
              <a:solidFill>
                <a:srgbClr val="00FF00"/>
              </a:solidFill>
            </a:ln>
          </p:spPr>
          <p:style>
            <a:lnRef idx="1">
              <a:schemeClr val="accent1"/>
            </a:lnRef>
            <a:fillRef idx="0">
              <a:schemeClr val="accent1"/>
            </a:fillRef>
            <a:effectRef idx="0">
              <a:schemeClr val="accent1"/>
            </a:effectRef>
            <a:fontRef idx="minor">
              <a:schemeClr val="tx1"/>
            </a:fontRef>
          </p:style>
        </p:cxnSp>
        <p:sp>
          <p:nvSpPr>
            <p:cNvPr id="13" name="Cloud 12"/>
            <p:cNvSpPr/>
            <p:nvPr/>
          </p:nvSpPr>
          <p:spPr>
            <a:xfrm>
              <a:off x="474462" y="3534055"/>
              <a:ext cx="904677" cy="352145"/>
            </a:xfrm>
            <a:prstGeom prst="cloud">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p:cNvSpPr/>
            <p:nvPr/>
          </p:nvSpPr>
          <p:spPr>
            <a:xfrm rot="1740000">
              <a:off x="2003783" y="2334392"/>
              <a:ext cx="152400" cy="190575"/>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p:cNvSpPr/>
            <p:nvPr/>
          </p:nvSpPr>
          <p:spPr>
            <a:xfrm rot="20040000">
              <a:off x="1463958" y="2560790"/>
              <a:ext cx="197094" cy="220644"/>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p:cNvSpPr/>
            <p:nvPr/>
          </p:nvSpPr>
          <p:spPr>
            <a:xfrm rot="15300000" flipV="1">
              <a:off x="2326387" y="2835620"/>
              <a:ext cx="225019" cy="233480"/>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p:cNvSpPr/>
            <p:nvPr/>
          </p:nvSpPr>
          <p:spPr>
            <a:xfrm rot="15060000">
              <a:off x="1719300" y="3170532"/>
              <a:ext cx="197094" cy="220644"/>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79525" y="2630261"/>
              <a:ext cx="780851" cy="461665"/>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Capillary lumen</a:t>
              </a:r>
              <a:endParaRPr lang="en-US" sz="12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74462" y="2743585"/>
              <a:ext cx="780851" cy="276999"/>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Astrocyte</a:t>
              </a:r>
              <a:endParaRPr lang="en-US" sz="1200" dirty="0">
                <a:latin typeface="Times New Roman" panose="02020603050405020304" pitchFamily="18" charset="0"/>
                <a:cs typeface="Times New Roman" panose="02020603050405020304" pitchFamily="18" charset="0"/>
              </a:endParaRPr>
            </a:p>
          </p:txBody>
        </p:sp>
        <p:sp>
          <p:nvSpPr>
            <p:cNvPr id="20" name="TextBox 19"/>
            <p:cNvSpPr txBox="1"/>
            <p:nvPr/>
          </p:nvSpPr>
          <p:spPr>
            <a:xfrm rot="5400000">
              <a:off x="1692235" y="1620251"/>
              <a:ext cx="788660" cy="282567"/>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Astrocyte</a:t>
              </a:r>
              <a:endParaRPr lang="en-US" sz="1200" dirty="0">
                <a:latin typeface="Times New Roman" panose="02020603050405020304" pitchFamily="18" charset="0"/>
                <a:cs typeface="Times New Roman" panose="02020603050405020304" pitchFamily="18" charset="0"/>
              </a:endParaRPr>
            </a:p>
          </p:txBody>
        </p:sp>
        <p:sp>
          <p:nvSpPr>
            <p:cNvPr id="21" name="TextBox 20"/>
            <p:cNvSpPr txBox="1"/>
            <p:nvPr/>
          </p:nvSpPr>
          <p:spPr>
            <a:xfrm rot="1380000">
              <a:off x="2590875" y="3152106"/>
              <a:ext cx="780851" cy="276999"/>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Astrocyte</a:t>
              </a:r>
              <a:endParaRPr lang="en-US" sz="12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27171" y="3558052"/>
              <a:ext cx="780851" cy="276999"/>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Neuron</a:t>
              </a:r>
              <a:endParaRPr lang="en-US" sz="12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747695" y="1784980"/>
              <a:ext cx="688843" cy="276999"/>
            </a:xfrm>
            <a:prstGeom prst="rect">
              <a:avLst/>
            </a:prstGeom>
            <a:noFill/>
          </p:spPr>
          <p:txBody>
            <a:bodyPr wrap="none" rtlCol="0">
              <a:spAutoFit/>
            </a:bodyPr>
            <a:lstStyle/>
            <a:p>
              <a:r>
                <a:rPr lang="en-US" sz="1200" dirty="0" err="1" smtClean="0">
                  <a:latin typeface="Times New Roman" panose="02020603050405020304" pitchFamily="18" charset="0"/>
                  <a:cs typeface="Times New Roman" panose="02020603050405020304" pitchFamily="18" charset="0"/>
                </a:rPr>
                <a:t>Pericyte</a:t>
              </a:r>
              <a:endParaRPr lang="en-US" sz="1200"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flipH="1">
              <a:off x="2674136" y="2061979"/>
              <a:ext cx="417981" cy="34514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90652" y="1552724"/>
              <a:ext cx="898398"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Endothelial</a:t>
              </a:r>
              <a:r>
                <a:rPr lang="en-US" sz="1200" dirty="0" smtClean="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cell</a:t>
              </a:r>
            </a:p>
          </p:txBody>
        </p:sp>
        <p:cxnSp>
          <p:nvCxnSpPr>
            <p:cNvPr id="26" name="Straight Arrow Connector 25"/>
            <p:cNvCxnSpPr/>
            <p:nvPr/>
          </p:nvCxnSpPr>
          <p:spPr>
            <a:xfrm>
              <a:off x="1255313" y="1982315"/>
              <a:ext cx="327280" cy="50244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87751" y="2088298"/>
              <a:ext cx="697573" cy="461665"/>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Tight junction</a:t>
              </a:r>
              <a:endParaRPr lang="en-US" sz="1200" dirty="0">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a:xfrm flipH="1">
              <a:off x="2522419" y="2368729"/>
              <a:ext cx="639024" cy="321891"/>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66425" y="2061979"/>
              <a:ext cx="914400" cy="461665"/>
            </a:xfrm>
            <a:prstGeom prst="rect">
              <a:avLst/>
            </a:prstGeom>
            <a:no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Efflux transporter </a:t>
              </a:r>
              <a:endParaRPr lang="en-US" sz="1200" dirty="0">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946171" y="2446664"/>
              <a:ext cx="525393" cy="16610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1000865" y="565484"/>
            <a:ext cx="2605457" cy="461665"/>
          </a:xfrm>
          <a:prstGeom prst="rect">
            <a:avLst/>
          </a:prstGeom>
          <a:noFill/>
        </p:spPr>
        <p:txBody>
          <a:bodyPr wrap="none" rtlCol="0">
            <a:spAutoFit/>
          </a:bodyPr>
          <a:lstStyle/>
          <a:p>
            <a:r>
              <a:rPr lang="en-US" sz="2400" dirty="0" smtClean="0"/>
              <a:t>Blood-Brain-Barrier</a:t>
            </a:r>
            <a:endParaRPr lang="en-US" sz="2400" dirty="0"/>
          </a:p>
        </p:txBody>
      </p:sp>
      <p:sp>
        <p:nvSpPr>
          <p:cNvPr id="45" name="TextBox 44"/>
          <p:cNvSpPr txBox="1"/>
          <p:nvPr/>
        </p:nvSpPr>
        <p:spPr>
          <a:xfrm>
            <a:off x="5907502" y="1027149"/>
            <a:ext cx="5895474" cy="923330"/>
          </a:xfrm>
          <a:prstGeom prst="rect">
            <a:avLst/>
          </a:prstGeom>
          <a:noFill/>
        </p:spPr>
        <p:txBody>
          <a:bodyPr wrap="square" rtlCol="0">
            <a:spAutoFit/>
          </a:bodyPr>
          <a:lstStyle/>
          <a:p>
            <a:pPr marL="285750" indent="-285750">
              <a:buFont typeface="Arial" charset="0"/>
              <a:buChar char="•"/>
            </a:pPr>
            <a:r>
              <a:rPr lang="en-US" dirty="0" smtClean="0"/>
              <a:t>The blood brain barrier is special biological membrane which is passively permeable only for small lipophilic molecules as well as for gases </a:t>
            </a:r>
            <a:r>
              <a:rPr lang="en-US" smtClean="0"/>
              <a:t>and water.</a:t>
            </a:r>
            <a:endParaRPr lang="en-US" dirty="0" smtClean="0"/>
          </a:p>
        </p:txBody>
      </p:sp>
      <p:sp>
        <p:nvSpPr>
          <p:cNvPr id="46" name="TextBox 45"/>
          <p:cNvSpPr txBox="1"/>
          <p:nvPr/>
        </p:nvSpPr>
        <p:spPr>
          <a:xfrm>
            <a:off x="5907502" y="2108088"/>
            <a:ext cx="5895474" cy="923330"/>
          </a:xfrm>
          <a:prstGeom prst="rect">
            <a:avLst/>
          </a:prstGeom>
          <a:noFill/>
        </p:spPr>
        <p:txBody>
          <a:bodyPr wrap="square" rtlCol="0">
            <a:spAutoFit/>
          </a:bodyPr>
          <a:lstStyle/>
          <a:p>
            <a:pPr marL="285750" indent="-285750">
              <a:buFont typeface="Arial" charset="0"/>
              <a:buChar char="•"/>
            </a:pPr>
            <a:r>
              <a:rPr lang="en-US" dirty="0" smtClean="0"/>
              <a:t>Transporters like P-</a:t>
            </a:r>
            <a:r>
              <a:rPr lang="en-US" dirty="0" err="1" smtClean="0"/>
              <a:t>gp</a:t>
            </a:r>
            <a:r>
              <a:rPr lang="en-US" dirty="0" smtClean="0"/>
              <a:t> are highly expressed in the BBB. Molecules which are P-</a:t>
            </a:r>
            <a:r>
              <a:rPr lang="en-US" dirty="0" err="1" smtClean="0"/>
              <a:t>gp</a:t>
            </a:r>
            <a:r>
              <a:rPr lang="en-US" dirty="0" smtClean="0"/>
              <a:t> substrates are therefore not suitable as drugs which address targets in the CNS.</a:t>
            </a:r>
          </a:p>
        </p:txBody>
      </p:sp>
      <p:pic>
        <p:nvPicPr>
          <p:cNvPr id="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909" y="3649688"/>
            <a:ext cx="1708592" cy="244405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4025" y="3646543"/>
            <a:ext cx="647942" cy="86668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p:cNvSpPr txBox="1"/>
          <p:nvPr/>
        </p:nvSpPr>
        <p:spPr>
          <a:xfrm>
            <a:off x="8362617" y="3640979"/>
            <a:ext cx="1673984" cy="369332"/>
          </a:xfrm>
          <a:prstGeom prst="rect">
            <a:avLst/>
          </a:prstGeom>
          <a:noFill/>
        </p:spPr>
        <p:txBody>
          <a:bodyPr wrap="none" rtlCol="0">
            <a:spAutoFit/>
          </a:bodyPr>
          <a:lstStyle/>
          <a:p>
            <a:r>
              <a:rPr lang="en-US" dirty="0" smtClean="0"/>
              <a:t>P-</a:t>
            </a:r>
            <a:r>
              <a:rPr lang="en-US" dirty="0" err="1" smtClean="0"/>
              <a:t>gp</a:t>
            </a:r>
            <a:r>
              <a:rPr lang="en-US" dirty="0" smtClean="0"/>
              <a:t> substrates:</a:t>
            </a:r>
            <a:endParaRPr lang="en-US" dirty="0"/>
          </a:p>
        </p:txBody>
      </p:sp>
      <p:sp>
        <p:nvSpPr>
          <p:cNvPr id="51" name="TextBox 50"/>
          <p:cNvSpPr txBox="1"/>
          <p:nvPr/>
        </p:nvSpPr>
        <p:spPr>
          <a:xfrm>
            <a:off x="8316085" y="4068651"/>
            <a:ext cx="3441031" cy="923330"/>
          </a:xfrm>
          <a:prstGeom prst="rect">
            <a:avLst/>
          </a:prstGeom>
          <a:noFill/>
        </p:spPr>
        <p:txBody>
          <a:bodyPr wrap="square" rtlCol="0">
            <a:spAutoFit/>
          </a:bodyPr>
          <a:lstStyle/>
          <a:p>
            <a:r>
              <a:rPr lang="en-US" dirty="0" smtClean="0"/>
              <a:t>Concentration of drug in the periphery is (much) higher than in the brain.</a:t>
            </a:r>
          </a:p>
        </p:txBody>
      </p:sp>
    </p:spTree>
    <p:extLst>
      <p:ext uri="{BB962C8B-B14F-4D97-AF65-F5344CB8AC3E}">
        <p14:creationId xmlns:p14="http://schemas.microsoft.com/office/powerpoint/2010/main" val="8123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27</a:t>
            </a:fld>
            <a:endParaRPr lang="en-US"/>
          </a:p>
        </p:txBody>
      </p:sp>
      <p:sp>
        <p:nvSpPr>
          <p:cNvPr id="6" name="TextBox 5"/>
          <p:cNvSpPr txBox="1"/>
          <p:nvPr/>
        </p:nvSpPr>
        <p:spPr>
          <a:xfrm>
            <a:off x="613611" y="1005306"/>
            <a:ext cx="4969042" cy="1200329"/>
          </a:xfrm>
          <a:prstGeom prst="rect">
            <a:avLst/>
          </a:prstGeom>
          <a:noFill/>
        </p:spPr>
        <p:txBody>
          <a:bodyPr wrap="square" rtlCol="0">
            <a:spAutoFit/>
          </a:bodyPr>
          <a:lstStyle/>
          <a:p>
            <a:r>
              <a:rPr lang="en-US" sz="2400" dirty="0" smtClean="0"/>
              <a:t>P-</a:t>
            </a:r>
            <a:r>
              <a:rPr lang="en-US" sz="2400" dirty="0" err="1" smtClean="0"/>
              <a:t>gp</a:t>
            </a:r>
            <a:r>
              <a:rPr lang="en-US" sz="2400" dirty="0" smtClean="0"/>
              <a:t> transporters recognize polar groups, in particular carbonyl and sulfonyl groups.</a:t>
            </a:r>
            <a:endParaRPr lang="en-US" sz="2400" dirty="0"/>
          </a:p>
        </p:txBody>
      </p:sp>
      <p:sp>
        <p:nvSpPr>
          <p:cNvPr id="7" name="TextBox 6"/>
          <p:cNvSpPr txBox="1"/>
          <p:nvPr/>
        </p:nvSpPr>
        <p:spPr>
          <a:xfrm>
            <a:off x="6529138" y="4145361"/>
            <a:ext cx="4969042" cy="1015663"/>
          </a:xfrm>
          <a:prstGeom prst="rect">
            <a:avLst/>
          </a:prstGeom>
          <a:noFill/>
        </p:spPr>
        <p:txBody>
          <a:bodyPr wrap="square" rtlCol="0">
            <a:spAutoFit/>
          </a:bodyPr>
          <a:lstStyle/>
          <a:p>
            <a:r>
              <a:rPr lang="en-US" sz="2000" dirty="0" smtClean="0"/>
              <a:t>Computer prediction of chemical groups in a molecule which are most likely responsible for P-</a:t>
            </a:r>
            <a:r>
              <a:rPr lang="en-US" sz="2000" dirty="0" err="1" smtClean="0"/>
              <a:t>gp</a:t>
            </a:r>
            <a:r>
              <a:rPr lang="en-US" sz="2000" dirty="0" smtClean="0"/>
              <a:t> efflux.</a:t>
            </a:r>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951" y="27605"/>
            <a:ext cx="6921049" cy="4117756"/>
          </a:xfrm>
          <a:prstGeom prst="rect">
            <a:avLst/>
          </a:prstGeom>
        </p:spPr>
      </p:pic>
    </p:spTree>
    <p:extLst>
      <p:ext uri="{BB962C8B-B14F-4D97-AF65-F5344CB8AC3E}">
        <p14:creationId xmlns:p14="http://schemas.microsoft.com/office/powerpoint/2010/main" val="8325394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28</a:t>
            </a:fld>
            <a:endParaRPr lang="en-US"/>
          </a:p>
        </p:txBody>
      </p:sp>
      <p:pic>
        <p:nvPicPr>
          <p:cNvPr id="6" name="Picture 5"/>
          <p:cNvPicPr>
            <a:picLocks noChangeAspect="1"/>
          </p:cNvPicPr>
          <p:nvPr/>
        </p:nvPicPr>
        <p:blipFill>
          <a:blip r:embed="rId2"/>
          <a:stretch>
            <a:fillRect/>
          </a:stretch>
        </p:blipFill>
        <p:spPr>
          <a:xfrm>
            <a:off x="6564229" y="684799"/>
            <a:ext cx="2552700" cy="1651000"/>
          </a:xfrm>
          <a:prstGeom prst="rect">
            <a:avLst/>
          </a:prstGeom>
        </p:spPr>
      </p:pic>
      <p:sp>
        <p:nvSpPr>
          <p:cNvPr id="7" name="TextBox 6"/>
          <p:cNvSpPr txBox="1"/>
          <p:nvPr/>
        </p:nvSpPr>
        <p:spPr>
          <a:xfrm>
            <a:off x="1691853" y="2766452"/>
            <a:ext cx="2922988" cy="1323439"/>
          </a:xfrm>
          <a:prstGeom prst="rect">
            <a:avLst/>
          </a:prstGeom>
          <a:noFill/>
        </p:spPr>
        <p:txBody>
          <a:bodyPr wrap="square" rtlCol="0">
            <a:spAutoFit/>
          </a:bodyPr>
          <a:lstStyle/>
          <a:p>
            <a:r>
              <a:rPr lang="en-US" sz="2000" b="1" dirty="0" smtClean="0"/>
              <a:t>Fentanyl</a:t>
            </a:r>
          </a:p>
          <a:p>
            <a:r>
              <a:rPr lang="en-US" sz="2000" dirty="0" err="1" smtClean="0">
                <a:solidFill>
                  <a:srgbClr val="FF0000"/>
                </a:solidFill>
              </a:rPr>
              <a:t>Opiod</a:t>
            </a:r>
            <a:r>
              <a:rPr lang="en-US" sz="2000" dirty="0" smtClean="0">
                <a:solidFill>
                  <a:srgbClr val="FF0000"/>
                </a:solidFill>
              </a:rPr>
              <a:t>-receptor agonist</a:t>
            </a:r>
          </a:p>
          <a:p>
            <a:r>
              <a:rPr lang="en-US" sz="2000" dirty="0" smtClean="0"/>
              <a:t>50-100 times more potent than heroin</a:t>
            </a:r>
            <a:endParaRPr lang="en-US" sz="2000" dirty="0"/>
          </a:p>
        </p:txBody>
      </p:sp>
      <p:sp>
        <p:nvSpPr>
          <p:cNvPr id="8" name="TextBox 7"/>
          <p:cNvSpPr txBox="1"/>
          <p:nvPr/>
        </p:nvSpPr>
        <p:spPr>
          <a:xfrm>
            <a:off x="6635416" y="2545581"/>
            <a:ext cx="2742048" cy="707886"/>
          </a:xfrm>
          <a:prstGeom prst="rect">
            <a:avLst/>
          </a:prstGeom>
          <a:noFill/>
        </p:spPr>
        <p:txBody>
          <a:bodyPr wrap="square" rtlCol="0">
            <a:spAutoFit/>
          </a:bodyPr>
          <a:lstStyle/>
          <a:p>
            <a:r>
              <a:rPr lang="en-US" sz="2000" b="1" dirty="0" err="1" smtClean="0"/>
              <a:t>Loperamide</a:t>
            </a:r>
            <a:endParaRPr lang="en-US" sz="2000" b="1" dirty="0" smtClean="0"/>
          </a:p>
          <a:p>
            <a:r>
              <a:rPr lang="en-US" sz="2000" dirty="0" err="1" smtClean="0">
                <a:solidFill>
                  <a:srgbClr val="FF0000"/>
                </a:solidFill>
              </a:rPr>
              <a:t>Opiod</a:t>
            </a:r>
            <a:r>
              <a:rPr lang="en-US" sz="2000" dirty="0" smtClean="0">
                <a:solidFill>
                  <a:srgbClr val="FF0000"/>
                </a:solidFill>
              </a:rPr>
              <a:t>-receptor agonist</a:t>
            </a:r>
          </a:p>
        </p:txBody>
      </p:sp>
      <p:pic>
        <p:nvPicPr>
          <p:cNvPr id="9" name="Picture 8"/>
          <p:cNvPicPr>
            <a:picLocks noChangeAspect="1"/>
          </p:cNvPicPr>
          <p:nvPr/>
        </p:nvPicPr>
        <p:blipFill>
          <a:blip r:embed="rId3"/>
          <a:stretch>
            <a:fillRect/>
          </a:stretch>
        </p:blipFill>
        <p:spPr>
          <a:xfrm>
            <a:off x="6564229" y="3317433"/>
            <a:ext cx="2765415" cy="2765415"/>
          </a:xfrm>
          <a:prstGeom prst="rect">
            <a:avLst/>
          </a:prstGeom>
        </p:spPr>
      </p:pic>
      <p:pic>
        <p:nvPicPr>
          <p:cNvPr id="10" name="Picture 9"/>
          <p:cNvPicPr>
            <a:picLocks noChangeAspect="1"/>
          </p:cNvPicPr>
          <p:nvPr/>
        </p:nvPicPr>
        <p:blipFill>
          <a:blip r:embed="rId4"/>
          <a:stretch>
            <a:fillRect/>
          </a:stretch>
        </p:blipFill>
        <p:spPr>
          <a:xfrm>
            <a:off x="1944772" y="881649"/>
            <a:ext cx="2922988" cy="1454150"/>
          </a:xfrm>
          <a:prstGeom prst="rect">
            <a:avLst/>
          </a:prstGeom>
        </p:spPr>
      </p:pic>
      <p:sp>
        <p:nvSpPr>
          <p:cNvPr id="11" name="TextBox 10"/>
          <p:cNvSpPr txBox="1"/>
          <p:nvPr/>
        </p:nvSpPr>
        <p:spPr>
          <a:xfrm>
            <a:off x="1691853" y="4485907"/>
            <a:ext cx="2922988" cy="1323439"/>
          </a:xfrm>
          <a:prstGeom prst="rect">
            <a:avLst/>
          </a:prstGeom>
          <a:noFill/>
        </p:spPr>
        <p:txBody>
          <a:bodyPr wrap="square" rtlCol="0">
            <a:spAutoFit/>
          </a:bodyPr>
          <a:lstStyle/>
          <a:p>
            <a:r>
              <a:rPr lang="en-US" dirty="0" smtClean="0"/>
              <a:t>S</a:t>
            </a:r>
            <a:r>
              <a:rPr lang="en-US" sz="2000" dirty="0" smtClean="0"/>
              <a:t>trong pain medication, thousands of overdose deaths between 2000-2015</a:t>
            </a:r>
            <a:endParaRPr lang="en-US" sz="2000" dirty="0"/>
          </a:p>
        </p:txBody>
      </p:sp>
    </p:spTree>
    <p:extLst>
      <p:ext uri="{BB962C8B-B14F-4D97-AF65-F5344CB8AC3E}">
        <p14:creationId xmlns:p14="http://schemas.microsoft.com/office/powerpoint/2010/main" val="17015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29</a:t>
            </a:fld>
            <a:endParaRPr lang="en-US"/>
          </a:p>
        </p:txBody>
      </p:sp>
      <p:pic>
        <p:nvPicPr>
          <p:cNvPr id="5" name="Picture 4"/>
          <p:cNvPicPr>
            <a:picLocks noChangeAspect="1"/>
          </p:cNvPicPr>
          <p:nvPr/>
        </p:nvPicPr>
        <p:blipFill>
          <a:blip r:embed="rId2"/>
          <a:stretch>
            <a:fillRect/>
          </a:stretch>
        </p:blipFill>
        <p:spPr>
          <a:xfrm>
            <a:off x="933450" y="600577"/>
            <a:ext cx="2552700" cy="1651000"/>
          </a:xfrm>
          <a:prstGeom prst="rect">
            <a:avLst/>
          </a:prstGeom>
        </p:spPr>
      </p:pic>
      <p:sp>
        <p:nvSpPr>
          <p:cNvPr id="6" name="TextBox 5"/>
          <p:cNvSpPr txBox="1"/>
          <p:nvPr/>
        </p:nvSpPr>
        <p:spPr>
          <a:xfrm>
            <a:off x="838201" y="2731168"/>
            <a:ext cx="4864768" cy="1631216"/>
          </a:xfrm>
          <a:prstGeom prst="rect">
            <a:avLst/>
          </a:prstGeom>
          <a:noFill/>
        </p:spPr>
        <p:txBody>
          <a:bodyPr wrap="square" rtlCol="0">
            <a:spAutoFit/>
          </a:bodyPr>
          <a:lstStyle/>
          <a:p>
            <a:pPr marL="285750" indent="-285750">
              <a:buFont typeface="Arial" charset="0"/>
              <a:buChar char="•"/>
            </a:pPr>
            <a:r>
              <a:rPr lang="en-US" sz="2000" dirty="0" err="1" smtClean="0"/>
              <a:t>Loperamide</a:t>
            </a:r>
            <a:r>
              <a:rPr lang="en-US" sz="2000" dirty="0" smtClean="0"/>
              <a:t> is a P-</a:t>
            </a:r>
            <a:r>
              <a:rPr lang="en-US" sz="2000" dirty="0" err="1" smtClean="0"/>
              <a:t>gp</a:t>
            </a:r>
            <a:r>
              <a:rPr lang="en-US" sz="2000" dirty="0" smtClean="0"/>
              <a:t> substrate</a:t>
            </a:r>
          </a:p>
          <a:p>
            <a:pPr marL="285750" indent="-285750">
              <a:buFont typeface="Arial" charset="0"/>
              <a:buChar char="•"/>
            </a:pPr>
            <a:r>
              <a:rPr lang="en-US" sz="2000" dirty="0" smtClean="0"/>
              <a:t>When taken orally it has a bioavailability of only 0.3 %</a:t>
            </a:r>
          </a:p>
          <a:p>
            <a:pPr marL="285750" indent="-285750">
              <a:buFont typeface="Arial" charset="0"/>
              <a:buChar char="•"/>
            </a:pPr>
            <a:r>
              <a:rPr lang="en-US" sz="2000" dirty="0" smtClean="0"/>
              <a:t>It also does not cross the blood-brain-barrier due to P-</a:t>
            </a:r>
            <a:r>
              <a:rPr lang="en-US" sz="2000" dirty="0" err="1" smtClean="0"/>
              <a:t>gp</a:t>
            </a:r>
            <a:r>
              <a:rPr lang="en-US" sz="2000" dirty="0" smtClean="0"/>
              <a:t> efflux.</a:t>
            </a:r>
            <a:endParaRPr lang="en-US" sz="2000" dirty="0"/>
          </a:p>
        </p:txBody>
      </p:sp>
      <p:sp>
        <p:nvSpPr>
          <p:cNvPr id="7" name="Rounded Rectangle 6"/>
          <p:cNvSpPr/>
          <p:nvPr/>
        </p:nvSpPr>
        <p:spPr>
          <a:xfrm>
            <a:off x="7242469" y="1594954"/>
            <a:ext cx="3032500"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8" name="U-Turn Arrow 7"/>
          <p:cNvSpPr/>
          <p:nvPr/>
        </p:nvSpPr>
        <p:spPr>
          <a:xfrm flipV="1">
            <a:off x="7753277" y="1124735"/>
            <a:ext cx="663885" cy="788618"/>
          </a:xfrm>
          <a:prstGeom prst="uturnArrow">
            <a:avLst>
              <a:gd name="adj1" fmla="val 4494"/>
              <a:gd name="adj2" fmla="val 9620"/>
              <a:gd name="adj3" fmla="val 22950"/>
              <a:gd name="adj4" fmla="val 38867"/>
              <a:gd name="adj5" fmla="val 72950"/>
            </a:avLst>
          </a:prstGeom>
          <a:solidFill>
            <a:sysClr val="windowText" lastClr="000000"/>
          </a:solid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
              <a:cs typeface=""/>
            </a:endParaRPr>
          </a:p>
        </p:txBody>
      </p:sp>
      <p:sp>
        <p:nvSpPr>
          <p:cNvPr id="10" name="Freeform 9"/>
          <p:cNvSpPr/>
          <p:nvPr/>
        </p:nvSpPr>
        <p:spPr>
          <a:xfrm>
            <a:off x="9023684" y="1364837"/>
            <a:ext cx="850232" cy="698711"/>
          </a:xfrm>
          <a:custGeom>
            <a:avLst/>
            <a:gdLst>
              <a:gd name="connsiteX0" fmla="*/ 0 w 1010653"/>
              <a:gd name="connsiteY0" fmla="*/ 0 h 1131848"/>
              <a:gd name="connsiteX1" fmla="*/ 120316 w 1010653"/>
              <a:gd name="connsiteY1" fmla="*/ 96253 h 1131848"/>
              <a:gd name="connsiteX2" fmla="*/ 144379 w 1010653"/>
              <a:gd name="connsiteY2" fmla="*/ 168442 h 1131848"/>
              <a:gd name="connsiteX3" fmla="*/ 156411 w 1010653"/>
              <a:gd name="connsiteY3" fmla="*/ 264695 h 1131848"/>
              <a:gd name="connsiteX4" fmla="*/ 180474 w 1010653"/>
              <a:gd name="connsiteY4" fmla="*/ 360948 h 1131848"/>
              <a:gd name="connsiteX5" fmla="*/ 192506 w 1010653"/>
              <a:gd name="connsiteY5" fmla="*/ 445169 h 1131848"/>
              <a:gd name="connsiteX6" fmla="*/ 204537 w 1010653"/>
              <a:gd name="connsiteY6" fmla="*/ 830179 h 1131848"/>
              <a:gd name="connsiteX7" fmla="*/ 228600 w 1010653"/>
              <a:gd name="connsiteY7" fmla="*/ 938463 h 1131848"/>
              <a:gd name="connsiteX8" fmla="*/ 252663 w 1010653"/>
              <a:gd name="connsiteY8" fmla="*/ 974558 h 1131848"/>
              <a:gd name="connsiteX9" fmla="*/ 288758 w 1010653"/>
              <a:gd name="connsiteY9" fmla="*/ 986590 h 1131848"/>
              <a:gd name="connsiteX10" fmla="*/ 312821 w 1010653"/>
              <a:gd name="connsiteY10" fmla="*/ 962526 h 1131848"/>
              <a:gd name="connsiteX11" fmla="*/ 336884 w 1010653"/>
              <a:gd name="connsiteY11" fmla="*/ 866274 h 1131848"/>
              <a:gd name="connsiteX12" fmla="*/ 312821 w 1010653"/>
              <a:gd name="connsiteY12" fmla="*/ 336884 h 1131848"/>
              <a:gd name="connsiteX13" fmla="*/ 300790 w 1010653"/>
              <a:gd name="connsiteY13" fmla="*/ 240632 h 1131848"/>
              <a:gd name="connsiteX14" fmla="*/ 324853 w 1010653"/>
              <a:gd name="connsiteY14" fmla="*/ 156411 h 1131848"/>
              <a:gd name="connsiteX15" fmla="*/ 348916 w 1010653"/>
              <a:gd name="connsiteY15" fmla="*/ 84221 h 1131848"/>
              <a:gd name="connsiteX16" fmla="*/ 385011 w 1010653"/>
              <a:gd name="connsiteY16" fmla="*/ 60158 h 1131848"/>
              <a:gd name="connsiteX17" fmla="*/ 409074 w 1010653"/>
              <a:gd name="connsiteY17" fmla="*/ 96253 h 1131848"/>
              <a:gd name="connsiteX18" fmla="*/ 445169 w 1010653"/>
              <a:gd name="connsiteY18" fmla="*/ 228600 h 1131848"/>
              <a:gd name="connsiteX19" fmla="*/ 445169 w 1010653"/>
              <a:gd name="connsiteY19" fmla="*/ 818148 h 1131848"/>
              <a:gd name="connsiteX20" fmla="*/ 505327 w 1010653"/>
              <a:gd name="connsiteY20" fmla="*/ 914400 h 1131848"/>
              <a:gd name="connsiteX21" fmla="*/ 541421 w 1010653"/>
              <a:gd name="connsiteY21" fmla="*/ 529390 h 1131848"/>
              <a:gd name="connsiteX22" fmla="*/ 517358 w 1010653"/>
              <a:gd name="connsiteY22" fmla="*/ 324853 h 1131848"/>
              <a:gd name="connsiteX23" fmla="*/ 529390 w 1010653"/>
              <a:gd name="connsiteY23" fmla="*/ 192505 h 1131848"/>
              <a:gd name="connsiteX24" fmla="*/ 565484 w 1010653"/>
              <a:gd name="connsiteY24" fmla="*/ 60158 h 1131848"/>
              <a:gd name="connsiteX25" fmla="*/ 601579 w 1010653"/>
              <a:gd name="connsiteY25" fmla="*/ 72190 h 1131848"/>
              <a:gd name="connsiteX26" fmla="*/ 625642 w 1010653"/>
              <a:gd name="connsiteY26" fmla="*/ 144379 h 1131848"/>
              <a:gd name="connsiteX27" fmla="*/ 637674 w 1010653"/>
              <a:gd name="connsiteY27" fmla="*/ 276726 h 1131848"/>
              <a:gd name="connsiteX28" fmla="*/ 637674 w 1010653"/>
              <a:gd name="connsiteY28" fmla="*/ 493295 h 1131848"/>
              <a:gd name="connsiteX29" fmla="*/ 625642 w 1010653"/>
              <a:gd name="connsiteY29" fmla="*/ 529390 h 1131848"/>
              <a:gd name="connsiteX30" fmla="*/ 637674 w 1010653"/>
              <a:gd name="connsiteY30" fmla="*/ 565484 h 1131848"/>
              <a:gd name="connsiteX31" fmla="*/ 649706 w 1010653"/>
              <a:gd name="connsiteY31" fmla="*/ 685800 h 1131848"/>
              <a:gd name="connsiteX32" fmla="*/ 649706 w 1010653"/>
              <a:gd name="connsiteY32" fmla="*/ 782053 h 1131848"/>
              <a:gd name="connsiteX33" fmla="*/ 685800 w 1010653"/>
              <a:gd name="connsiteY33" fmla="*/ 926432 h 1131848"/>
              <a:gd name="connsiteX34" fmla="*/ 721895 w 1010653"/>
              <a:gd name="connsiteY34" fmla="*/ 914400 h 1131848"/>
              <a:gd name="connsiteX35" fmla="*/ 733927 w 1010653"/>
              <a:gd name="connsiteY35" fmla="*/ 878305 h 1131848"/>
              <a:gd name="connsiteX36" fmla="*/ 745958 w 1010653"/>
              <a:gd name="connsiteY36" fmla="*/ 625642 h 1131848"/>
              <a:gd name="connsiteX37" fmla="*/ 745958 w 1010653"/>
              <a:gd name="connsiteY37" fmla="*/ 156411 h 1131848"/>
              <a:gd name="connsiteX38" fmla="*/ 794084 w 1010653"/>
              <a:gd name="connsiteY38" fmla="*/ 60158 h 1131848"/>
              <a:gd name="connsiteX39" fmla="*/ 830179 w 1010653"/>
              <a:gd name="connsiteY39" fmla="*/ 72190 h 1131848"/>
              <a:gd name="connsiteX40" fmla="*/ 866274 w 1010653"/>
              <a:gd name="connsiteY40" fmla="*/ 144379 h 1131848"/>
              <a:gd name="connsiteX41" fmla="*/ 842211 w 1010653"/>
              <a:gd name="connsiteY41" fmla="*/ 685800 h 1131848"/>
              <a:gd name="connsiteX42" fmla="*/ 830179 w 1010653"/>
              <a:gd name="connsiteY42" fmla="*/ 733926 h 1131848"/>
              <a:gd name="connsiteX43" fmla="*/ 818148 w 1010653"/>
              <a:gd name="connsiteY43" fmla="*/ 806116 h 1131848"/>
              <a:gd name="connsiteX44" fmla="*/ 854242 w 1010653"/>
              <a:gd name="connsiteY44" fmla="*/ 1010653 h 1131848"/>
              <a:gd name="connsiteX45" fmla="*/ 902369 w 1010653"/>
              <a:gd name="connsiteY45" fmla="*/ 1130969 h 1131848"/>
              <a:gd name="connsiteX46" fmla="*/ 938463 w 1010653"/>
              <a:gd name="connsiteY46" fmla="*/ 1118937 h 1131848"/>
              <a:gd name="connsiteX47" fmla="*/ 974558 w 1010653"/>
              <a:gd name="connsiteY47" fmla="*/ 1130969 h 1131848"/>
              <a:gd name="connsiteX48" fmla="*/ 1010653 w 1010653"/>
              <a:gd name="connsiteY48" fmla="*/ 1130969 h 113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10653" h="1131848">
                <a:moveTo>
                  <a:pt x="0" y="0"/>
                </a:moveTo>
                <a:cubicBezTo>
                  <a:pt x="92244" y="46122"/>
                  <a:pt x="90237" y="21054"/>
                  <a:pt x="120316" y="96253"/>
                </a:cubicBezTo>
                <a:cubicBezTo>
                  <a:pt x="129736" y="119803"/>
                  <a:pt x="144379" y="168442"/>
                  <a:pt x="144379" y="168442"/>
                </a:cubicBezTo>
                <a:cubicBezTo>
                  <a:pt x="148390" y="200526"/>
                  <a:pt x="150452" y="232915"/>
                  <a:pt x="156411" y="264695"/>
                </a:cubicBezTo>
                <a:cubicBezTo>
                  <a:pt x="162506" y="297200"/>
                  <a:pt x="175797" y="328209"/>
                  <a:pt x="180474" y="360948"/>
                </a:cubicBezTo>
                <a:lnTo>
                  <a:pt x="192506" y="445169"/>
                </a:lnTo>
                <a:cubicBezTo>
                  <a:pt x="196516" y="573506"/>
                  <a:pt x="197789" y="701957"/>
                  <a:pt x="204537" y="830179"/>
                </a:cubicBezTo>
                <a:cubicBezTo>
                  <a:pt x="205624" y="850834"/>
                  <a:pt x="215628" y="912519"/>
                  <a:pt x="228600" y="938463"/>
                </a:cubicBezTo>
                <a:cubicBezTo>
                  <a:pt x="235067" y="951397"/>
                  <a:pt x="241372" y="965525"/>
                  <a:pt x="252663" y="974558"/>
                </a:cubicBezTo>
                <a:cubicBezTo>
                  <a:pt x="262566" y="982481"/>
                  <a:pt x="276726" y="982579"/>
                  <a:pt x="288758" y="986590"/>
                </a:cubicBezTo>
                <a:cubicBezTo>
                  <a:pt x="296779" y="978569"/>
                  <a:pt x="306985" y="972253"/>
                  <a:pt x="312821" y="962526"/>
                </a:cubicBezTo>
                <a:cubicBezTo>
                  <a:pt x="323922" y="944025"/>
                  <a:pt x="334295" y="879218"/>
                  <a:pt x="336884" y="866274"/>
                </a:cubicBezTo>
                <a:cubicBezTo>
                  <a:pt x="333629" y="788156"/>
                  <a:pt x="319561" y="431238"/>
                  <a:pt x="312821" y="336884"/>
                </a:cubicBezTo>
                <a:cubicBezTo>
                  <a:pt x="310517" y="304633"/>
                  <a:pt x="304800" y="272716"/>
                  <a:pt x="300790" y="240632"/>
                </a:cubicBezTo>
                <a:cubicBezTo>
                  <a:pt x="341232" y="119298"/>
                  <a:pt x="279519" y="307524"/>
                  <a:pt x="324853" y="156411"/>
                </a:cubicBezTo>
                <a:cubicBezTo>
                  <a:pt x="332142" y="132116"/>
                  <a:pt x="327811" y="98291"/>
                  <a:pt x="348916" y="84221"/>
                </a:cubicBezTo>
                <a:lnTo>
                  <a:pt x="385011" y="60158"/>
                </a:lnTo>
                <a:cubicBezTo>
                  <a:pt x="393032" y="72190"/>
                  <a:pt x="403201" y="83039"/>
                  <a:pt x="409074" y="96253"/>
                </a:cubicBezTo>
                <a:cubicBezTo>
                  <a:pt x="431277" y="146210"/>
                  <a:pt x="434876" y="177135"/>
                  <a:pt x="445169" y="228600"/>
                </a:cubicBezTo>
                <a:cubicBezTo>
                  <a:pt x="431374" y="476899"/>
                  <a:pt x="421967" y="531995"/>
                  <a:pt x="445169" y="818148"/>
                </a:cubicBezTo>
                <a:cubicBezTo>
                  <a:pt x="450896" y="888783"/>
                  <a:pt x="461187" y="884974"/>
                  <a:pt x="505327" y="914400"/>
                </a:cubicBezTo>
                <a:cubicBezTo>
                  <a:pt x="592385" y="783811"/>
                  <a:pt x="541421" y="873962"/>
                  <a:pt x="541421" y="529390"/>
                </a:cubicBezTo>
                <a:cubicBezTo>
                  <a:pt x="541421" y="458181"/>
                  <a:pt x="528831" y="393689"/>
                  <a:pt x="517358" y="324853"/>
                </a:cubicBezTo>
                <a:cubicBezTo>
                  <a:pt x="521369" y="280737"/>
                  <a:pt x="522481" y="236261"/>
                  <a:pt x="529390" y="192505"/>
                </a:cubicBezTo>
                <a:cubicBezTo>
                  <a:pt x="537531" y="140947"/>
                  <a:pt x="550281" y="105770"/>
                  <a:pt x="565484" y="60158"/>
                </a:cubicBezTo>
                <a:cubicBezTo>
                  <a:pt x="577516" y="64169"/>
                  <a:pt x="594207" y="61870"/>
                  <a:pt x="601579" y="72190"/>
                </a:cubicBezTo>
                <a:cubicBezTo>
                  <a:pt x="616322" y="92830"/>
                  <a:pt x="625642" y="144379"/>
                  <a:pt x="625642" y="144379"/>
                </a:cubicBezTo>
                <a:cubicBezTo>
                  <a:pt x="629653" y="188495"/>
                  <a:pt x="637674" y="232428"/>
                  <a:pt x="637674" y="276726"/>
                </a:cubicBezTo>
                <a:cubicBezTo>
                  <a:pt x="637674" y="508480"/>
                  <a:pt x="603867" y="391877"/>
                  <a:pt x="637674" y="493295"/>
                </a:cubicBezTo>
                <a:cubicBezTo>
                  <a:pt x="633663" y="505327"/>
                  <a:pt x="625642" y="516707"/>
                  <a:pt x="625642" y="529390"/>
                </a:cubicBezTo>
                <a:cubicBezTo>
                  <a:pt x="625642" y="542072"/>
                  <a:pt x="635746" y="552949"/>
                  <a:pt x="637674" y="565484"/>
                </a:cubicBezTo>
                <a:cubicBezTo>
                  <a:pt x="643803" y="605321"/>
                  <a:pt x="645695" y="645695"/>
                  <a:pt x="649706" y="685800"/>
                </a:cubicBezTo>
                <a:cubicBezTo>
                  <a:pt x="627051" y="799070"/>
                  <a:pt x="636252" y="701331"/>
                  <a:pt x="649706" y="782053"/>
                </a:cubicBezTo>
                <a:cubicBezTo>
                  <a:pt x="672420" y="918338"/>
                  <a:pt x="637974" y="854693"/>
                  <a:pt x="685800" y="926432"/>
                </a:cubicBezTo>
                <a:cubicBezTo>
                  <a:pt x="697832" y="922421"/>
                  <a:pt x="712927" y="923368"/>
                  <a:pt x="721895" y="914400"/>
                </a:cubicBezTo>
                <a:cubicBezTo>
                  <a:pt x="730863" y="905432"/>
                  <a:pt x="732874" y="890944"/>
                  <a:pt x="733927" y="878305"/>
                </a:cubicBezTo>
                <a:cubicBezTo>
                  <a:pt x="740929" y="794280"/>
                  <a:pt x="741948" y="709863"/>
                  <a:pt x="745958" y="625642"/>
                </a:cubicBezTo>
                <a:cubicBezTo>
                  <a:pt x="719045" y="316139"/>
                  <a:pt x="708489" y="418687"/>
                  <a:pt x="745958" y="156411"/>
                </a:cubicBezTo>
                <a:cubicBezTo>
                  <a:pt x="759784" y="59635"/>
                  <a:pt x="731087" y="81158"/>
                  <a:pt x="794084" y="60158"/>
                </a:cubicBezTo>
                <a:cubicBezTo>
                  <a:pt x="806116" y="64169"/>
                  <a:pt x="820276" y="64267"/>
                  <a:pt x="830179" y="72190"/>
                </a:cubicBezTo>
                <a:cubicBezTo>
                  <a:pt x="851382" y="89152"/>
                  <a:pt x="858348" y="120602"/>
                  <a:pt x="866274" y="144379"/>
                </a:cubicBezTo>
                <a:cubicBezTo>
                  <a:pt x="862858" y="260517"/>
                  <a:pt x="863371" y="527097"/>
                  <a:pt x="842211" y="685800"/>
                </a:cubicBezTo>
                <a:cubicBezTo>
                  <a:pt x="840026" y="702191"/>
                  <a:pt x="833422" y="717711"/>
                  <a:pt x="830179" y="733926"/>
                </a:cubicBezTo>
                <a:cubicBezTo>
                  <a:pt x="825395" y="757847"/>
                  <a:pt x="822158" y="782053"/>
                  <a:pt x="818148" y="806116"/>
                </a:cubicBezTo>
                <a:cubicBezTo>
                  <a:pt x="857392" y="923847"/>
                  <a:pt x="837867" y="846901"/>
                  <a:pt x="854242" y="1010653"/>
                </a:cubicBezTo>
                <a:cubicBezTo>
                  <a:pt x="866284" y="1131079"/>
                  <a:pt x="832306" y="1107614"/>
                  <a:pt x="902369" y="1130969"/>
                </a:cubicBezTo>
                <a:cubicBezTo>
                  <a:pt x="914400" y="1126958"/>
                  <a:pt x="925781" y="1118937"/>
                  <a:pt x="938463" y="1118937"/>
                </a:cubicBezTo>
                <a:cubicBezTo>
                  <a:pt x="951146" y="1118937"/>
                  <a:pt x="962048" y="1128884"/>
                  <a:pt x="974558" y="1130969"/>
                </a:cubicBezTo>
                <a:cubicBezTo>
                  <a:pt x="986426" y="1132947"/>
                  <a:pt x="998621" y="1130969"/>
                  <a:pt x="1010653" y="1130969"/>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74931" y="3308910"/>
            <a:ext cx="2947737" cy="646331"/>
          </a:xfrm>
          <a:prstGeom prst="rect">
            <a:avLst/>
          </a:prstGeom>
          <a:noFill/>
        </p:spPr>
        <p:txBody>
          <a:bodyPr wrap="square" rtlCol="0">
            <a:spAutoFit/>
          </a:bodyPr>
          <a:lstStyle/>
          <a:p>
            <a:r>
              <a:rPr lang="en-US" dirty="0" err="1" smtClean="0"/>
              <a:t>Opiod</a:t>
            </a:r>
            <a:r>
              <a:rPr lang="en-US" dirty="0" smtClean="0"/>
              <a:t>-receptor in the large intestine</a:t>
            </a:r>
            <a:endParaRPr lang="en-US" dirty="0"/>
          </a:p>
        </p:txBody>
      </p:sp>
      <p:sp>
        <p:nvSpPr>
          <p:cNvPr id="13" name="Right Arrow 12"/>
          <p:cNvSpPr/>
          <p:nvPr/>
        </p:nvSpPr>
        <p:spPr>
          <a:xfrm rot="17335331">
            <a:off x="8606231" y="2521301"/>
            <a:ext cx="1203428" cy="3298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649403" y="1124735"/>
            <a:ext cx="702821" cy="369332"/>
          </a:xfrm>
          <a:prstGeom prst="rect">
            <a:avLst/>
          </a:prstGeom>
          <a:noFill/>
        </p:spPr>
        <p:txBody>
          <a:bodyPr wrap="none" rtlCol="0">
            <a:spAutoFit/>
          </a:bodyPr>
          <a:lstStyle/>
          <a:p>
            <a:r>
              <a:rPr lang="en-US" smtClean="0"/>
              <a:t>Efflux</a:t>
            </a:r>
            <a:endParaRPr lang="en-US"/>
          </a:p>
        </p:txBody>
      </p:sp>
      <p:sp>
        <p:nvSpPr>
          <p:cNvPr id="15" name="TextBox 14"/>
          <p:cNvSpPr txBox="1"/>
          <p:nvPr/>
        </p:nvSpPr>
        <p:spPr>
          <a:xfrm>
            <a:off x="838201" y="4848726"/>
            <a:ext cx="10772274" cy="707886"/>
          </a:xfrm>
          <a:prstGeom prst="rect">
            <a:avLst/>
          </a:prstGeom>
          <a:noFill/>
        </p:spPr>
        <p:txBody>
          <a:bodyPr wrap="square" rtlCol="0">
            <a:spAutoFit/>
          </a:bodyPr>
          <a:lstStyle/>
          <a:p>
            <a:r>
              <a:rPr lang="en-US" sz="2000" dirty="0" smtClean="0"/>
              <a:t>In the case of </a:t>
            </a:r>
            <a:r>
              <a:rPr lang="en-US" sz="2000" dirty="0" err="1" smtClean="0"/>
              <a:t>Loperamide</a:t>
            </a:r>
            <a:r>
              <a:rPr lang="en-US" sz="2000" dirty="0" smtClean="0"/>
              <a:t> P-</a:t>
            </a:r>
            <a:r>
              <a:rPr lang="en-US" sz="2000" dirty="0" err="1" smtClean="0"/>
              <a:t>gp</a:t>
            </a:r>
            <a:r>
              <a:rPr lang="en-US" sz="2000" dirty="0" smtClean="0"/>
              <a:t> efflux is beneficial since it keeps the drug at its side of action and prevents systemic circulation which would lead to severe side-effects.</a:t>
            </a:r>
            <a:endParaRPr lang="en-US" sz="2000" dirty="0"/>
          </a:p>
        </p:txBody>
      </p:sp>
    </p:spTree>
    <p:extLst>
      <p:ext uri="{BB962C8B-B14F-4D97-AF65-F5344CB8AC3E}">
        <p14:creationId xmlns:p14="http://schemas.microsoft.com/office/powerpoint/2010/main" val="131715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199" y="794656"/>
            <a:ext cx="9350829" cy="1200329"/>
          </a:xfrm>
          <a:prstGeom prst="rect">
            <a:avLst/>
          </a:prstGeom>
          <a:noFill/>
        </p:spPr>
        <p:txBody>
          <a:bodyPr wrap="square" rtlCol="0">
            <a:spAutoFit/>
          </a:bodyPr>
          <a:lstStyle/>
          <a:p>
            <a:r>
              <a:rPr lang="en-US" sz="2400" dirty="0" smtClean="0"/>
              <a:t>From the previous lectures we have learned how to find molecules which show activity on the target we are interested in, either by screening or by starting from a known active molecule.</a:t>
            </a:r>
            <a:endParaRPr lang="en-US" sz="2400" dirty="0"/>
          </a:p>
        </p:txBody>
      </p:sp>
      <p:sp>
        <p:nvSpPr>
          <p:cNvPr id="3" name="TextBox 2"/>
          <p:cNvSpPr txBox="1"/>
          <p:nvPr/>
        </p:nvSpPr>
        <p:spPr>
          <a:xfrm>
            <a:off x="838199" y="2396307"/>
            <a:ext cx="9350829" cy="1569660"/>
          </a:xfrm>
          <a:prstGeom prst="rect">
            <a:avLst/>
          </a:prstGeom>
          <a:noFill/>
        </p:spPr>
        <p:txBody>
          <a:bodyPr wrap="square" rtlCol="0">
            <a:spAutoFit/>
          </a:bodyPr>
          <a:lstStyle/>
          <a:p>
            <a:r>
              <a:rPr lang="en-US" sz="2400" dirty="0" smtClean="0"/>
              <a:t>If we have confidence in the hits and were able to establish some basic understanding of the structure-activity relationships (SAR) such a series of compounds is called a lead series which has the potential to be developed into a new drug.</a:t>
            </a:r>
            <a:endParaRPr lang="en-US" sz="2400" dirty="0"/>
          </a:p>
        </p:txBody>
      </p:sp>
      <p:sp>
        <p:nvSpPr>
          <p:cNvPr id="4" name="TextBox 3"/>
          <p:cNvSpPr txBox="1"/>
          <p:nvPr/>
        </p:nvSpPr>
        <p:spPr>
          <a:xfrm>
            <a:off x="838200" y="4367289"/>
            <a:ext cx="9350829" cy="1200329"/>
          </a:xfrm>
          <a:prstGeom prst="rect">
            <a:avLst/>
          </a:prstGeom>
          <a:noFill/>
        </p:spPr>
        <p:txBody>
          <a:bodyPr wrap="square" rtlCol="0">
            <a:spAutoFit/>
          </a:bodyPr>
          <a:lstStyle/>
          <a:p>
            <a:r>
              <a:rPr lang="en-US" sz="2400" dirty="0" smtClean="0"/>
              <a:t>From a lead series to a drug there is a long way to go in terms of chemical optimization. What kind of properties have to be optimized and what the basic concepts of lead optimization are will be subject of this lecture.</a:t>
            </a:r>
            <a:endParaRPr lang="en-US" sz="2400" dirty="0"/>
          </a:p>
        </p:txBody>
      </p:sp>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3</a:t>
            </a:fld>
            <a:endParaRPr lang="en-US"/>
          </a:p>
        </p:txBody>
      </p:sp>
    </p:spTree>
    <p:extLst>
      <p:ext uri="{BB962C8B-B14F-4D97-AF65-F5344CB8AC3E}">
        <p14:creationId xmlns:p14="http://schemas.microsoft.com/office/powerpoint/2010/main" val="30965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30</a:t>
            </a:fld>
            <a:endParaRPr lang="en-US"/>
          </a:p>
        </p:txBody>
      </p:sp>
      <p:pic>
        <p:nvPicPr>
          <p:cNvPr id="5" name="Picture 4"/>
          <p:cNvPicPr>
            <a:picLocks noChangeAspect="1"/>
          </p:cNvPicPr>
          <p:nvPr/>
        </p:nvPicPr>
        <p:blipFill>
          <a:blip r:embed="rId4"/>
          <a:stretch>
            <a:fillRect/>
          </a:stretch>
        </p:blipFill>
        <p:spPr>
          <a:xfrm>
            <a:off x="7035132" y="770021"/>
            <a:ext cx="1803400" cy="723900"/>
          </a:xfrm>
          <a:prstGeom prst="rect">
            <a:avLst/>
          </a:prstGeom>
        </p:spPr>
      </p:pic>
      <p:sp>
        <p:nvSpPr>
          <p:cNvPr id="6" name="TextBox 5"/>
          <p:cNvSpPr txBox="1"/>
          <p:nvPr/>
        </p:nvSpPr>
        <p:spPr>
          <a:xfrm>
            <a:off x="7175865" y="1637298"/>
            <a:ext cx="1040670" cy="369332"/>
          </a:xfrm>
          <a:prstGeom prst="rect">
            <a:avLst/>
          </a:prstGeom>
          <a:noFill/>
        </p:spPr>
        <p:txBody>
          <a:bodyPr wrap="none" rtlCol="0">
            <a:spAutoFit/>
          </a:bodyPr>
          <a:lstStyle/>
          <a:p>
            <a:r>
              <a:rPr lang="en-US" smtClean="0"/>
              <a:t>Dopamin</a:t>
            </a:r>
            <a:endParaRPr lang="en-US" dirty="0"/>
          </a:p>
        </p:txBody>
      </p:sp>
      <p:sp>
        <p:nvSpPr>
          <p:cNvPr id="7" name="TextBox 6"/>
          <p:cNvSpPr txBox="1"/>
          <p:nvPr/>
        </p:nvSpPr>
        <p:spPr>
          <a:xfrm>
            <a:off x="385011" y="770021"/>
            <a:ext cx="5089357" cy="923330"/>
          </a:xfrm>
          <a:prstGeom prst="rect">
            <a:avLst/>
          </a:prstGeom>
          <a:noFill/>
        </p:spPr>
        <p:txBody>
          <a:bodyPr wrap="square" rtlCol="0">
            <a:spAutoFit/>
          </a:bodyPr>
          <a:lstStyle/>
          <a:p>
            <a:pPr marL="285750" indent="-285750">
              <a:buFont typeface="Arial" charset="0"/>
              <a:buChar char="•"/>
            </a:pPr>
            <a:r>
              <a:rPr lang="en-US" dirty="0" smtClean="0"/>
              <a:t>Parkinson’s disease is a disease of the brain which results in progressive loss of dopaminergic neurons in the substantia </a:t>
            </a:r>
            <a:r>
              <a:rPr lang="en-US" dirty="0" err="1" smtClean="0"/>
              <a:t>nigra</a:t>
            </a:r>
            <a:r>
              <a:rPr lang="en-US" dirty="0" smtClean="0"/>
              <a:t>.</a:t>
            </a:r>
            <a:endParaRPr lang="en-US" dirty="0"/>
          </a:p>
        </p:txBody>
      </p:sp>
      <p:sp>
        <p:nvSpPr>
          <p:cNvPr id="8" name="TextBox 7"/>
          <p:cNvSpPr txBox="1"/>
          <p:nvPr/>
        </p:nvSpPr>
        <p:spPr>
          <a:xfrm>
            <a:off x="385011" y="2006630"/>
            <a:ext cx="5089357" cy="646331"/>
          </a:xfrm>
          <a:prstGeom prst="rect">
            <a:avLst/>
          </a:prstGeom>
          <a:noFill/>
        </p:spPr>
        <p:txBody>
          <a:bodyPr wrap="square" rtlCol="0">
            <a:spAutoFit/>
          </a:bodyPr>
          <a:lstStyle/>
          <a:p>
            <a:pPr marL="285750" indent="-285750">
              <a:buFont typeface="Arial" charset="0"/>
              <a:buChar char="•"/>
            </a:pPr>
            <a:r>
              <a:rPr lang="en-US" dirty="0" smtClean="0"/>
              <a:t>The lack of </a:t>
            </a:r>
            <a:r>
              <a:rPr lang="en-US" dirty="0" err="1"/>
              <a:t>D</a:t>
            </a:r>
            <a:r>
              <a:rPr lang="en-US" dirty="0" err="1" smtClean="0"/>
              <a:t>opamin</a:t>
            </a:r>
            <a:r>
              <a:rPr lang="en-US" dirty="0" smtClean="0"/>
              <a:t> in the brain causes severe movement disorders and other symptoms.</a:t>
            </a:r>
            <a:endParaRPr lang="en-US" dirty="0"/>
          </a:p>
        </p:txBody>
      </p:sp>
      <p:sp>
        <p:nvSpPr>
          <p:cNvPr id="9" name="TextBox 8"/>
          <p:cNvSpPr txBox="1"/>
          <p:nvPr/>
        </p:nvSpPr>
        <p:spPr>
          <a:xfrm>
            <a:off x="385011" y="3055354"/>
            <a:ext cx="5089357" cy="1200329"/>
          </a:xfrm>
          <a:prstGeom prst="rect">
            <a:avLst/>
          </a:prstGeom>
          <a:noFill/>
        </p:spPr>
        <p:txBody>
          <a:bodyPr wrap="square" rtlCol="0">
            <a:spAutoFit/>
          </a:bodyPr>
          <a:lstStyle/>
          <a:p>
            <a:pPr marL="285750" indent="-285750">
              <a:buFont typeface="Arial" charset="0"/>
              <a:buChar char="•"/>
            </a:pPr>
            <a:r>
              <a:rPr lang="en-US" dirty="0" smtClean="0"/>
              <a:t>Substitution therapy with </a:t>
            </a:r>
            <a:r>
              <a:rPr lang="en-US" dirty="0" err="1"/>
              <a:t>D</a:t>
            </a:r>
            <a:r>
              <a:rPr lang="en-US" dirty="0" err="1" smtClean="0"/>
              <a:t>opamin</a:t>
            </a:r>
            <a:r>
              <a:rPr lang="en-US" dirty="0" smtClean="0"/>
              <a:t> would help to alleviate the symptoms, however, </a:t>
            </a:r>
            <a:r>
              <a:rPr lang="en-US" dirty="0" err="1" smtClean="0"/>
              <a:t>Dopamin</a:t>
            </a:r>
            <a:r>
              <a:rPr lang="en-US" dirty="0" smtClean="0"/>
              <a:t>, when given orally, is not able to cross the blood brain barrier.</a:t>
            </a:r>
            <a:endParaRPr lang="en-US" dirty="0"/>
          </a:p>
        </p:txBody>
      </p:sp>
      <p:pic>
        <p:nvPicPr>
          <p:cNvPr id="11" name="Substantia_nigra_ppQowi.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98464" y="2212715"/>
            <a:ext cx="3624272" cy="3624272"/>
          </a:xfrm>
          <a:prstGeom prst="rect">
            <a:avLst/>
          </a:prstGeom>
        </p:spPr>
      </p:pic>
    </p:spTree>
    <p:extLst>
      <p:ext uri="{BB962C8B-B14F-4D97-AF65-F5344CB8AC3E}">
        <p14:creationId xmlns:p14="http://schemas.microsoft.com/office/powerpoint/2010/main" val="111694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fill="hold" display="0">
                  <p:stCondLst>
                    <p:cond delay="indefinite"/>
                  </p:stCondLst>
                </p:cTn>
                <p:tgtEl>
                  <p:spTgt spid="11"/>
                </p:tgtEl>
              </p:cMediaNode>
            </p:video>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722"/>
          <a:stretch/>
        </p:blipFill>
        <p:spPr bwMode="auto">
          <a:xfrm>
            <a:off x="1675761" y="3711842"/>
            <a:ext cx="1708592" cy="164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31</a:t>
            </a:fld>
            <a:endParaRPr lang="en-US"/>
          </a:p>
        </p:txBody>
      </p:sp>
      <p:sp>
        <p:nvSpPr>
          <p:cNvPr id="5" name="TextBox 4"/>
          <p:cNvSpPr txBox="1"/>
          <p:nvPr/>
        </p:nvSpPr>
        <p:spPr>
          <a:xfrm>
            <a:off x="397042" y="649706"/>
            <a:ext cx="10587790" cy="646331"/>
          </a:xfrm>
          <a:prstGeom prst="rect">
            <a:avLst/>
          </a:prstGeom>
          <a:noFill/>
        </p:spPr>
        <p:txBody>
          <a:bodyPr wrap="square" rtlCol="0">
            <a:spAutoFit/>
          </a:bodyPr>
          <a:lstStyle/>
          <a:p>
            <a:pPr marL="285750" indent="-285750">
              <a:buFont typeface="Arial" charset="0"/>
              <a:buChar char="•"/>
            </a:pPr>
            <a:r>
              <a:rPr lang="en-US" dirty="0" smtClean="0"/>
              <a:t>In the blood-brain barrier the large amino acid transporter (LAT1) is expressed which is needed to shuffle branched aliphatic and aromatic amino acids into the CNS.</a:t>
            </a:r>
            <a:endParaRPr lang="en-US" dirty="0"/>
          </a:p>
        </p:txBody>
      </p:sp>
      <p:sp>
        <p:nvSpPr>
          <p:cNvPr id="7" name="Rounded Rectangle 6"/>
          <p:cNvSpPr/>
          <p:nvPr/>
        </p:nvSpPr>
        <p:spPr>
          <a:xfrm>
            <a:off x="1637776" y="2786881"/>
            <a:ext cx="1685503" cy="937189"/>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
              <a:cs typeface=""/>
            </a:endParaRPr>
          </a:p>
        </p:txBody>
      </p:sp>
      <p:sp>
        <p:nvSpPr>
          <p:cNvPr id="9" name="Oval 8"/>
          <p:cNvSpPr/>
          <p:nvPr/>
        </p:nvSpPr>
        <p:spPr>
          <a:xfrm>
            <a:off x="2070381" y="2786881"/>
            <a:ext cx="925481" cy="937189"/>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a:ea typeface=""/>
                <a:cs typeface=""/>
              </a:rPr>
              <a:t>LAT1</a:t>
            </a:r>
            <a:endParaRPr kumimoji="0" lang="en-US" sz="1800" b="0" i="0" u="none" strike="noStrike" kern="0" cap="none" spc="0" normalizeH="0" baseline="0" noProof="0">
              <a:ln>
                <a:noFill/>
              </a:ln>
              <a:solidFill>
                <a:prstClr val="white"/>
              </a:solidFill>
              <a:effectLst/>
              <a:uLnTx/>
              <a:uFillTx/>
              <a:latin typeface="Calibri"/>
              <a:ea typeface=""/>
              <a:cs typeface=""/>
            </a:endParaRPr>
          </a:p>
        </p:txBody>
      </p:sp>
      <p:cxnSp>
        <p:nvCxnSpPr>
          <p:cNvPr id="10" name="Straight Arrow Connector 9"/>
          <p:cNvCxnSpPr/>
          <p:nvPr/>
        </p:nvCxnSpPr>
        <p:spPr>
          <a:xfrm flipV="1">
            <a:off x="2506753" y="3574066"/>
            <a:ext cx="0" cy="502224"/>
          </a:xfrm>
          <a:prstGeom prst="straightConnector1">
            <a:avLst/>
          </a:prstGeom>
          <a:noFill/>
          <a:ln w="38100" cap="flat" cmpd="sng" algn="ctr">
            <a:solidFill>
              <a:sysClr val="windowText" lastClr="000000"/>
            </a:solidFill>
            <a:prstDash val="solid"/>
            <a:headEnd type="none" w="med" len="med"/>
            <a:tailEnd type="triangle" w="med" len="med"/>
          </a:ln>
          <a:effectLst/>
        </p:spPr>
      </p:cxnSp>
      <p:pic>
        <p:nvPicPr>
          <p:cNvPr id="11" name="Picture 10"/>
          <p:cNvPicPr>
            <a:picLocks noChangeAspect="1"/>
          </p:cNvPicPr>
          <p:nvPr/>
        </p:nvPicPr>
        <p:blipFill>
          <a:blip r:embed="rId3"/>
          <a:stretch>
            <a:fillRect/>
          </a:stretch>
        </p:blipFill>
        <p:spPr>
          <a:xfrm>
            <a:off x="591883" y="3847550"/>
            <a:ext cx="1155700" cy="914400"/>
          </a:xfrm>
          <a:prstGeom prst="rect">
            <a:avLst/>
          </a:prstGeom>
        </p:spPr>
      </p:pic>
      <p:pic>
        <p:nvPicPr>
          <p:cNvPr id="12" name="Picture 11"/>
          <p:cNvPicPr>
            <a:picLocks noChangeAspect="1"/>
          </p:cNvPicPr>
          <p:nvPr/>
        </p:nvPicPr>
        <p:blipFill>
          <a:blip r:embed="rId4"/>
          <a:stretch>
            <a:fillRect/>
          </a:stretch>
        </p:blipFill>
        <p:spPr>
          <a:xfrm>
            <a:off x="1217666" y="5045912"/>
            <a:ext cx="1155700" cy="1155700"/>
          </a:xfrm>
          <a:prstGeom prst="rect">
            <a:avLst/>
          </a:prstGeom>
        </p:spPr>
      </p:pic>
      <p:pic>
        <p:nvPicPr>
          <p:cNvPr id="13" name="Picture 12"/>
          <p:cNvPicPr>
            <a:picLocks noChangeAspect="1"/>
          </p:cNvPicPr>
          <p:nvPr/>
        </p:nvPicPr>
        <p:blipFill>
          <a:blip r:embed="rId5"/>
          <a:stretch>
            <a:fillRect/>
          </a:stretch>
        </p:blipFill>
        <p:spPr>
          <a:xfrm>
            <a:off x="260350" y="4551883"/>
            <a:ext cx="1155700" cy="1155700"/>
          </a:xfrm>
          <a:prstGeom prst="rect">
            <a:avLst/>
          </a:prstGeom>
        </p:spPr>
      </p:pic>
      <p:pic>
        <p:nvPicPr>
          <p:cNvPr id="14" name="Picture 13"/>
          <p:cNvPicPr>
            <a:picLocks noChangeAspect="1"/>
          </p:cNvPicPr>
          <p:nvPr/>
        </p:nvPicPr>
        <p:blipFill>
          <a:blip r:embed="rId6"/>
          <a:stretch>
            <a:fillRect/>
          </a:stretch>
        </p:blipFill>
        <p:spPr>
          <a:xfrm>
            <a:off x="2985223" y="3618057"/>
            <a:ext cx="1587500" cy="1358900"/>
          </a:xfrm>
          <a:prstGeom prst="rect">
            <a:avLst/>
          </a:prstGeom>
        </p:spPr>
      </p:pic>
      <p:pic>
        <p:nvPicPr>
          <p:cNvPr id="15" name="Picture 14"/>
          <p:cNvPicPr>
            <a:picLocks noChangeAspect="1"/>
          </p:cNvPicPr>
          <p:nvPr/>
        </p:nvPicPr>
        <p:blipFill>
          <a:blip r:embed="rId7"/>
          <a:stretch>
            <a:fillRect/>
          </a:stretch>
        </p:blipFill>
        <p:spPr>
          <a:xfrm>
            <a:off x="3611006" y="4370580"/>
            <a:ext cx="1320800" cy="1651000"/>
          </a:xfrm>
          <a:prstGeom prst="rect">
            <a:avLst/>
          </a:prstGeom>
        </p:spPr>
      </p:pic>
      <p:pic>
        <p:nvPicPr>
          <p:cNvPr id="1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95094" y="1664441"/>
            <a:ext cx="839148" cy="112244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V="1">
            <a:off x="2506753" y="2463265"/>
            <a:ext cx="4185" cy="581370"/>
          </a:xfrm>
          <a:prstGeom prst="straightConnector1">
            <a:avLst/>
          </a:prstGeom>
          <a:noFill/>
          <a:ln w="38100" cap="flat" cmpd="sng" algn="ctr">
            <a:solidFill>
              <a:schemeClr val="bg1"/>
            </a:solidFill>
            <a:prstDash val="solid"/>
            <a:headEnd type="none" w="med" len="med"/>
            <a:tailEnd type="triangle" w="med" len="med"/>
          </a:ln>
          <a:effectLst/>
        </p:spPr>
      </p:cxnSp>
      <p:pic>
        <p:nvPicPr>
          <p:cNvPr id="20" name="Picture 19"/>
          <p:cNvPicPr>
            <a:picLocks noChangeAspect="1"/>
          </p:cNvPicPr>
          <p:nvPr/>
        </p:nvPicPr>
        <p:blipFill>
          <a:blip r:embed="rId9"/>
          <a:stretch>
            <a:fillRect/>
          </a:stretch>
        </p:blipFill>
        <p:spPr>
          <a:xfrm>
            <a:off x="9074150" y="1586295"/>
            <a:ext cx="1816100" cy="723900"/>
          </a:xfrm>
          <a:prstGeom prst="rect">
            <a:avLst/>
          </a:prstGeom>
        </p:spPr>
      </p:pic>
      <p:pic>
        <p:nvPicPr>
          <p:cNvPr id="21" name="Picture 20"/>
          <p:cNvPicPr>
            <a:picLocks noChangeAspect="1"/>
          </p:cNvPicPr>
          <p:nvPr/>
        </p:nvPicPr>
        <p:blipFill>
          <a:blip r:embed="rId10"/>
          <a:stretch>
            <a:fillRect/>
          </a:stretch>
        </p:blipFill>
        <p:spPr>
          <a:xfrm>
            <a:off x="5690937" y="1639386"/>
            <a:ext cx="1803400" cy="723900"/>
          </a:xfrm>
          <a:prstGeom prst="rect">
            <a:avLst/>
          </a:prstGeom>
        </p:spPr>
      </p:pic>
      <p:sp>
        <p:nvSpPr>
          <p:cNvPr id="22" name="Right Arrow 21"/>
          <p:cNvSpPr/>
          <p:nvPr/>
        </p:nvSpPr>
        <p:spPr>
          <a:xfrm>
            <a:off x="7928811" y="1847956"/>
            <a:ext cx="914400" cy="1533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690937" y="2477445"/>
            <a:ext cx="5755105" cy="646331"/>
          </a:xfrm>
          <a:prstGeom prst="rect">
            <a:avLst/>
          </a:prstGeom>
          <a:noFill/>
        </p:spPr>
        <p:txBody>
          <a:bodyPr wrap="square" rtlCol="0">
            <a:spAutoFit/>
          </a:bodyPr>
          <a:lstStyle/>
          <a:p>
            <a:r>
              <a:rPr lang="en-US" dirty="0" smtClean="0"/>
              <a:t>Conversion of </a:t>
            </a:r>
            <a:r>
              <a:rPr lang="en-US" dirty="0" err="1" smtClean="0"/>
              <a:t>Dopamin</a:t>
            </a:r>
            <a:r>
              <a:rPr lang="en-US" dirty="0" smtClean="0"/>
              <a:t> into an amino acid leads to L-Dopa which is actively transported into the brain by the LAT.</a:t>
            </a:r>
            <a:endParaRPr lang="en-US" dirty="0"/>
          </a:p>
        </p:txBody>
      </p:sp>
      <p:pic>
        <p:nvPicPr>
          <p:cNvPr id="24" name="Picture 23"/>
          <p:cNvPicPr>
            <a:picLocks noChangeAspect="1"/>
          </p:cNvPicPr>
          <p:nvPr/>
        </p:nvPicPr>
        <p:blipFill>
          <a:blip r:embed="rId9"/>
          <a:stretch>
            <a:fillRect/>
          </a:stretch>
        </p:blipFill>
        <p:spPr>
          <a:xfrm>
            <a:off x="5698958" y="3652515"/>
            <a:ext cx="1816100" cy="723900"/>
          </a:xfrm>
          <a:prstGeom prst="rect">
            <a:avLst/>
          </a:prstGeom>
        </p:spPr>
      </p:pic>
      <p:sp>
        <p:nvSpPr>
          <p:cNvPr id="25" name="Right Arrow 24"/>
          <p:cNvSpPr/>
          <p:nvPr/>
        </p:nvSpPr>
        <p:spPr>
          <a:xfrm>
            <a:off x="7766999" y="3891854"/>
            <a:ext cx="914400" cy="15338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0"/>
          <a:stretch>
            <a:fillRect/>
          </a:stretch>
        </p:blipFill>
        <p:spPr>
          <a:xfrm>
            <a:off x="9189453" y="3653647"/>
            <a:ext cx="1803400" cy="723900"/>
          </a:xfrm>
          <a:prstGeom prst="rect">
            <a:avLst/>
          </a:prstGeom>
        </p:spPr>
      </p:pic>
      <p:sp>
        <p:nvSpPr>
          <p:cNvPr id="27" name="TextBox 26"/>
          <p:cNvSpPr txBox="1"/>
          <p:nvPr/>
        </p:nvSpPr>
        <p:spPr>
          <a:xfrm>
            <a:off x="5598695" y="4506180"/>
            <a:ext cx="5755105" cy="369332"/>
          </a:xfrm>
          <a:prstGeom prst="rect">
            <a:avLst/>
          </a:prstGeom>
          <a:noFill/>
        </p:spPr>
        <p:txBody>
          <a:bodyPr wrap="square" rtlCol="0">
            <a:spAutoFit/>
          </a:bodyPr>
          <a:lstStyle/>
          <a:p>
            <a:r>
              <a:rPr lang="en-US" dirty="0" smtClean="0"/>
              <a:t>In the CNS L-Dopa is enzymatically converted into </a:t>
            </a:r>
            <a:r>
              <a:rPr lang="en-US" dirty="0" err="1" smtClean="0"/>
              <a:t>Dopamin</a:t>
            </a:r>
            <a:r>
              <a:rPr lang="en-US" dirty="0" smtClean="0"/>
              <a:t>.</a:t>
            </a:r>
            <a:endParaRPr lang="en-US" dirty="0"/>
          </a:p>
        </p:txBody>
      </p:sp>
    </p:spTree>
    <p:extLst>
      <p:ext uri="{BB962C8B-B14F-4D97-AF65-F5344CB8AC3E}">
        <p14:creationId xmlns:p14="http://schemas.microsoft.com/office/powerpoint/2010/main" val="44693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5" grpId="0" animBg="1"/>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32</a:t>
            </a:fld>
            <a:endParaRPr lang="en-US"/>
          </a:p>
        </p:txBody>
      </p:sp>
      <p:sp>
        <p:nvSpPr>
          <p:cNvPr id="53" name="TextBox 52"/>
          <p:cNvSpPr txBox="1"/>
          <p:nvPr/>
        </p:nvSpPr>
        <p:spPr>
          <a:xfrm>
            <a:off x="816243" y="409140"/>
            <a:ext cx="3733971" cy="523220"/>
          </a:xfrm>
          <a:prstGeom prst="rect">
            <a:avLst/>
          </a:prstGeom>
          <a:noFill/>
        </p:spPr>
        <p:txBody>
          <a:bodyPr wrap="none" rtlCol="0">
            <a:spAutoFit/>
          </a:bodyPr>
          <a:lstStyle/>
          <a:p>
            <a:r>
              <a:rPr lang="en-US" sz="2800" dirty="0" smtClean="0"/>
              <a:t>Plasma - Protein Binding</a:t>
            </a:r>
            <a:endParaRPr lang="en-US" sz="2800" dirty="0"/>
          </a:p>
        </p:txBody>
      </p:sp>
      <p:sp>
        <p:nvSpPr>
          <p:cNvPr id="54" name="TextBox 53"/>
          <p:cNvSpPr txBox="1"/>
          <p:nvPr/>
        </p:nvSpPr>
        <p:spPr>
          <a:xfrm>
            <a:off x="783184" y="1107788"/>
            <a:ext cx="8252837" cy="1754326"/>
          </a:xfrm>
          <a:prstGeom prst="rect">
            <a:avLst/>
          </a:prstGeom>
          <a:noFill/>
        </p:spPr>
        <p:txBody>
          <a:bodyPr wrap="none" rtlCol="0">
            <a:spAutoFit/>
          </a:bodyPr>
          <a:lstStyle/>
          <a:p>
            <a:pPr marL="285750" indent="-285750">
              <a:buFont typeface="Arial" charset="0"/>
              <a:buChar char="•"/>
            </a:pPr>
            <a:r>
              <a:rPr lang="en-US" dirty="0" smtClean="0"/>
              <a:t>Blood plasma contains a multitude of proteins to which organic molecules can bind</a:t>
            </a:r>
          </a:p>
          <a:p>
            <a:pPr marL="742950" lvl="1" indent="-285750">
              <a:buFont typeface="Arial" charset="0"/>
              <a:buChar char="•"/>
            </a:pPr>
            <a:r>
              <a:rPr lang="en-US" dirty="0" smtClean="0"/>
              <a:t>Albumin ~ 35-50 g/L (400-700 </a:t>
            </a:r>
            <a:r>
              <a:rPr lang="en-US" dirty="0" err="1" smtClean="0"/>
              <a:t>μM</a:t>
            </a:r>
            <a:r>
              <a:rPr lang="en-US" dirty="0" smtClean="0"/>
              <a:t>)</a:t>
            </a:r>
          </a:p>
          <a:p>
            <a:pPr marL="742950" lvl="1" indent="-285750">
              <a:buFont typeface="Arial" charset="0"/>
              <a:buChar char="•"/>
            </a:pPr>
            <a:r>
              <a:rPr lang="en-US" dirty="0" smtClean="0"/>
              <a:t>α</a:t>
            </a:r>
            <a:r>
              <a:rPr lang="en-US" baseline="-25000" dirty="0" smtClean="0"/>
              <a:t>1</a:t>
            </a:r>
            <a:r>
              <a:rPr lang="en-US" dirty="0" smtClean="0"/>
              <a:t>-acid glycoprotein ~ 0.5-1.2 g/L</a:t>
            </a:r>
          </a:p>
          <a:p>
            <a:pPr marL="742950" lvl="1" indent="-285750">
              <a:buFont typeface="Arial" charset="0"/>
              <a:buChar char="•"/>
            </a:pPr>
            <a:r>
              <a:rPr lang="en-US" dirty="0" err="1" smtClean="0"/>
              <a:t>Immuneglobulins</a:t>
            </a:r>
            <a:r>
              <a:rPr lang="en-US" dirty="0" smtClean="0"/>
              <a:t> ~ 8-20 g/L </a:t>
            </a:r>
          </a:p>
          <a:p>
            <a:pPr marL="285750" indent="-285750">
              <a:buFont typeface="Arial" charset="0"/>
              <a:buChar char="•"/>
            </a:pPr>
            <a:r>
              <a:rPr lang="en-US" dirty="0" smtClean="0"/>
              <a:t>Many drugs are highly bound to plasma proteins</a:t>
            </a:r>
          </a:p>
          <a:p>
            <a:pPr marL="742950" lvl="1" indent="-285750">
              <a:buFont typeface="Arial" charset="0"/>
              <a:buChar char="•"/>
            </a:pPr>
            <a:endParaRPr lang="en-US" dirty="0"/>
          </a:p>
        </p:txBody>
      </p:sp>
      <p:graphicFrame>
        <p:nvGraphicFramePr>
          <p:cNvPr id="55" name="Table 54"/>
          <p:cNvGraphicFramePr>
            <a:graphicFrameLocks noGrp="1"/>
          </p:cNvGraphicFramePr>
          <p:nvPr>
            <p:extLst>
              <p:ext uri="{D42A27DB-BD31-4B8C-83A1-F6EECF244321}">
                <p14:modId xmlns:p14="http://schemas.microsoft.com/office/powerpoint/2010/main" val="1802819466"/>
              </p:ext>
            </p:extLst>
          </p:nvPr>
        </p:nvGraphicFramePr>
        <p:xfrm>
          <a:off x="2769739" y="2862114"/>
          <a:ext cx="6043521" cy="3169034"/>
        </p:xfrm>
        <a:graphic>
          <a:graphicData uri="http://schemas.openxmlformats.org/drawingml/2006/table">
            <a:tbl>
              <a:tblPr firstRow="1" firstCol="1" bandRow="1">
                <a:tableStyleId>{5C22544A-7EE6-4342-B048-85BDC9FD1C3A}</a:tableStyleId>
              </a:tblPr>
              <a:tblGrid>
                <a:gridCol w="2442532"/>
                <a:gridCol w="1507391"/>
                <a:gridCol w="2093598"/>
              </a:tblGrid>
              <a:tr h="576188">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Name</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Plasma Protein Binding</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Use</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a:solidFill>
                            <a:srgbClr val="000000"/>
                          </a:solidFill>
                          <a:effectLst/>
                          <a:latin typeface="Times New Roman"/>
                          <a:ea typeface="Times New Roman"/>
                          <a:cs typeface="Times New Roman"/>
                        </a:rPr>
                        <a:t>Diazepam (Valium</a:t>
                      </a:r>
                      <a:r>
                        <a:rPr lang="en-US" sz="1400" b="0" baseline="30000">
                          <a:solidFill>
                            <a:srgbClr val="000000"/>
                          </a:solidFill>
                          <a:effectLst/>
                          <a:latin typeface="Times New Roman"/>
                          <a:ea typeface="Times New Roman"/>
                          <a:cs typeface="Times New Roman"/>
                        </a:rPr>
                        <a:t>®</a:t>
                      </a:r>
                      <a:r>
                        <a:rPr lang="en-US" sz="1400" b="0">
                          <a:solidFill>
                            <a:srgbClr val="000000"/>
                          </a:solidFill>
                          <a:effectLst/>
                          <a:latin typeface="Times New Roman"/>
                          <a:ea typeface="Times New Roman"/>
                          <a:cs typeface="Times New Roman"/>
                        </a:rPr>
                        <a:t>)</a:t>
                      </a:r>
                      <a:endParaRPr lang="en-US" sz="1400" b="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99%</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Antianxiety agent</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a:solidFill>
                            <a:srgbClr val="000000"/>
                          </a:solidFill>
                          <a:effectLst/>
                          <a:latin typeface="Times New Roman"/>
                          <a:ea typeface="Times New Roman"/>
                          <a:cs typeface="Times New Roman"/>
                        </a:rPr>
                        <a:t>Ibuprofen (Advil</a:t>
                      </a:r>
                      <a:r>
                        <a:rPr lang="en-US" sz="1400" b="0" baseline="30000">
                          <a:solidFill>
                            <a:srgbClr val="000000"/>
                          </a:solidFill>
                          <a:effectLst/>
                          <a:latin typeface="Times New Roman"/>
                          <a:ea typeface="Times New Roman"/>
                          <a:cs typeface="Times New Roman"/>
                        </a:rPr>
                        <a:t>®</a:t>
                      </a:r>
                      <a:r>
                        <a:rPr lang="en-US" sz="1400" b="0">
                          <a:solidFill>
                            <a:srgbClr val="000000"/>
                          </a:solidFill>
                          <a:effectLst/>
                          <a:latin typeface="Times New Roman"/>
                          <a:ea typeface="Times New Roman"/>
                          <a:cs typeface="Times New Roman"/>
                        </a:rPr>
                        <a:t>)</a:t>
                      </a:r>
                      <a:endParaRPr lang="en-US" sz="1400" b="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99%</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err="1">
                          <a:solidFill>
                            <a:schemeClr val="tx1"/>
                          </a:solidFill>
                          <a:effectLst/>
                          <a:latin typeface="Times New Roman" panose="02020603050405020304" pitchFamily="18" charset="0"/>
                          <a:cs typeface="Times New Roman" panose="02020603050405020304" pitchFamily="18" charset="0"/>
                        </a:rPr>
                        <a:t>Antiinflammatory</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a:solidFill>
                            <a:srgbClr val="000000"/>
                          </a:solidFill>
                          <a:effectLst/>
                          <a:latin typeface="Times New Roman"/>
                          <a:ea typeface="Times New Roman"/>
                          <a:cs typeface="Times New Roman"/>
                        </a:rPr>
                        <a:t>Lorazepam (Ativan</a:t>
                      </a:r>
                      <a:r>
                        <a:rPr lang="en-US" sz="1400" b="0" baseline="30000">
                          <a:solidFill>
                            <a:srgbClr val="000000"/>
                          </a:solidFill>
                          <a:effectLst/>
                          <a:latin typeface="Times New Roman"/>
                          <a:ea typeface="Times New Roman"/>
                          <a:cs typeface="Times New Roman"/>
                        </a:rPr>
                        <a:t>®</a:t>
                      </a:r>
                      <a:r>
                        <a:rPr lang="en-US" sz="1400" b="0">
                          <a:solidFill>
                            <a:srgbClr val="000000"/>
                          </a:solidFill>
                          <a:effectLst/>
                          <a:latin typeface="Times New Roman"/>
                          <a:ea typeface="Times New Roman"/>
                          <a:cs typeface="Times New Roman"/>
                        </a:rPr>
                        <a:t>)</a:t>
                      </a:r>
                      <a:endParaRPr lang="en-US" sz="1400" b="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92%</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Antianxiety agent</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dirty="0">
                          <a:solidFill>
                            <a:srgbClr val="000000"/>
                          </a:solidFill>
                          <a:effectLst/>
                          <a:latin typeface="Times New Roman"/>
                          <a:ea typeface="Times New Roman"/>
                          <a:cs typeface="Times New Roman"/>
                        </a:rPr>
                        <a:t>Naproxen (Aleve</a:t>
                      </a:r>
                      <a:r>
                        <a:rPr lang="en-US" sz="1400" b="0" baseline="30000" dirty="0">
                          <a:solidFill>
                            <a:srgbClr val="000000"/>
                          </a:solidFill>
                          <a:effectLst/>
                          <a:latin typeface="Times New Roman"/>
                          <a:ea typeface="Times New Roman"/>
                          <a:cs typeface="Times New Roman"/>
                        </a:rPr>
                        <a:t>®</a:t>
                      </a:r>
                      <a:r>
                        <a:rPr lang="en-US" sz="1400" b="0" dirty="0">
                          <a:solidFill>
                            <a:srgbClr val="000000"/>
                          </a:solidFill>
                          <a:effectLst/>
                          <a:latin typeface="Times New Roman"/>
                          <a:ea typeface="Times New Roman"/>
                          <a:cs typeface="Times New Roman"/>
                        </a:rPr>
                        <a:t>)</a:t>
                      </a:r>
                      <a:endParaRPr lang="en-US" sz="1400" b="0" dirty="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99%</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err="1">
                          <a:solidFill>
                            <a:schemeClr val="tx1"/>
                          </a:solidFill>
                          <a:effectLst/>
                          <a:latin typeface="Times New Roman" panose="02020603050405020304" pitchFamily="18" charset="0"/>
                          <a:cs typeface="Times New Roman" panose="02020603050405020304" pitchFamily="18" charset="0"/>
                        </a:rPr>
                        <a:t>Antiinflammatory</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dirty="0">
                          <a:solidFill>
                            <a:srgbClr val="000000"/>
                          </a:solidFill>
                          <a:effectLst/>
                          <a:latin typeface="Times New Roman"/>
                          <a:ea typeface="Times New Roman"/>
                          <a:cs typeface="Times New Roman"/>
                        </a:rPr>
                        <a:t>Amlodipine (Norvasc</a:t>
                      </a:r>
                      <a:r>
                        <a:rPr lang="en-US" sz="1400" b="0" baseline="30000" dirty="0">
                          <a:solidFill>
                            <a:srgbClr val="000000"/>
                          </a:solidFill>
                          <a:effectLst/>
                          <a:latin typeface="Times New Roman"/>
                          <a:ea typeface="Times New Roman"/>
                          <a:cs typeface="Times New Roman"/>
                        </a:rPr>
                        <a:t>®</a:t>
                      </a:r>
                      <a:r>
                        <a:rPr lang="en-US" sz="1400" b="0" dirty="0">
                          <a:solidFill>
                            <a:srgbClr val="000000"/>
                          </a:solidFill>
                          <a:effectLst/>
                          <a:latin typeface="Times New Roman"/>
                          <a:ea typeface="Times New Roman"/>
                          <a:cs typeface="Times New Roman"/>
                        </a:rPr>
                        <a:t>)</a:t>
                      </a:r>
                      <a:endParaRPr lang="en-US" sz="1400" b="0" dirty="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93%</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Antihypertensive</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a:solidFill>
                            <a:srgbClr val="000000"/>
                          </a:solidFill>
                          <a:effectLst/>
                          <a:latin typeface="Times New Roman"/>
                          <a:ea typeface="Times New Roman"/>
                          <a:cs typeface="Times New Roman"/>
                        </a:rPr>
                        <a:t>Omeprazole (Prilosec</a:t>
                      </a:r>
                      <a:r>
                        <a:rPr lang="en-US" sz="1400" b="0" baseline="30000">
                          <a:solidFill>
                            <a:srgbClr val="000000"/>
                          </a:solidFill>
                          <a:effectLst/>
                          <a:latin typeface="Times New Roman"/>
                          <a:ea typeface="Times New Roman"/>
                          <a:cs typeface="Times New Roman"/>
                        </a:rPr>
                        <a:t>®</a:t>
                      </a:r>
                      <a:r>
                        <a:rPr lang="en-US" sz="1400" b="0">
                          <a:solidFill>
                            <a:srgbClr val="000000"/>
                          </a:solidFill>
                          <a:effectLst/>
                          <a:latin typeface="Times New Roman"/>
                          <a:ea typeface="Times New Roman"/>
                          <a:cs typeface="Times New Roman"/>
                        </a:rPr>
                        <a:t>)</a:t>
                      </a:r>
                      <a:endParaRPr lang="en-US" sz="1400" b="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95%</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Proton pump inhibitor</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76188">
                <a:tc>
                  <a:txBody>
                    <a:bodyPr/>
                    <a:lstStyle/>
                    <a:p>
                      <a:pPr marL="0" marR="0">
                        <a:lnSpc>
                          <a:spcPct val="115000"/>
                        </a:lnSpc>
                        <a:spcBef>
                          <a:spcPts val="0"/>
                        </a:spcBef>
                        <a:spcAft>
                          <a:spcPts val="0"/>
                        </a:spcAft>
                      </a:pPr>
                      <a:r>
                        <a:rPr lang="en-US" sz="1400" b="0">
                          <a:solidFill>
                            <a:srgbClr val="000000"/>
                          </a:solidFill>
                          <a:effectLst/>
                          <a:latin typeface="Times New Roman"/>
                          <a:ea typeface="Times New Roman"/>
                          <a:cs typeface="Times New Roman"/>
                        </a:rPr>
                        <a:t>Doxycycline (Vibramycin</a:t>
                      </a:r>
                      <a:r>
                        <a:rPr lang="en-US" sz="1400" b="0" baseline="30000">
                          <a:solidFill>
                            <a:srgbClr val="000000"/>
                          </a:solidFill>
                          <a:effectLst/>
                          <a:latin typeface="Times New Roman"/>
                          <a:ea typeface="Times New Roman"/>
                          <a:cs typeface="Times New Roman"/>
                        </a:rPr>
                        <a:t>®</a:t>
                      </a:r>
                      <a:r>
                        <a:rPr lang="en-US" sz="1400" b="0">
                          <a:solidFill>
                            <a:srgbClr val="000000"/>
                          </a:solidFill>
                          <a:effectLst/>
                          <a:latin typeface="Times New Roman"/>
                          <a:ea typeface="Times New Roman"/>
                          <a:cs typeface="Times New Roman"/>
                        </a:rPr>
                        <a:t>)</a:t>
                      </a:r>
                      <a:endParaRPr lang="en-US" sz="1400" b="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a:solidFill>
                            <a:schemeClr val="tx1"/>
                          </a:solidFill>
                          <a:effectLst/>
                          <a:latin typeface="Times New Roman" panose="02020603050405020304" pitchFamily="18" charset="0"/>
                          <a:cs typeface="Times New Roman" panose="02020603050405020304" pitchFamily="18" charset="0"/>
                        </a:rPr>
                        <a:t>90%</a:t>
                      </a:r>
                      <a:endParaRPr lang="en-US" sz="1400" b="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Antibiotic</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88094">
                <a:tc>
                  <a:txBody>
                    <a:bodyPr/>
                    <a:lstStyle/>
                    <a:p>
                      <a:pPr marL="0" marR="0">
                        <a:lnSpc>
                          <a:spcPct val="115000"/>
                        </a:lnSpc>
                        <a:spcBef>
                          <a:spcPts val="0"/>
                        </a:spcBef>
                        <a:spcAft>
                          <a:spcPts val="0"/>
                        </a:spcAft>
                      </a:pPr>
                      <a:r>
                        <a:rPr lang="en-US" sz="1400" b="0" dirty="0" err="1">
                          <a:solidFill>
                            <a:srgbClr val="000000"/>
                          </a:solidFill>
                          <a:effectLst/>
                          <a:latin typeface="Times New Roman"/>
                          <a:ea typeface="Times New Roman"/>
                          <a:cs typeface="Times New Roman"/>
                        </a:rPr>
                        <a:t>Efavirenz</a:t>
                      </a:r>
                      <a:r>
                        <a:rPr lang="en-US" sz="1400" b="0" dirty="0">
                          <a:solidFill>
                            <a:srgbClr val="000000"/>
                          </a:solidFill>
                          <a:effectLst/>
                          <a:latin typeface="Times New Roman"/>
                          <a:ea typeface="Times New Roman"/>
                          <a:cs typeface="Times New Roman"/>
                        </a:rPr>
                        <a:t> (</a:t>
                      </a:r>
                      <a:r>
                        <a:rPr lang="en-US" sz="1400" b="0" dirty="0" err="1">
                          <a:solidFill>
                            <a:srgbClr val="000000"/>
                          </a:solidFill>
                          <a:effectLst/>
                          <a:latin typeface="Times New Roman"/>
                          <a:ea typeface="Times New Roman"/>
                          <a:cs typeface="Times New Roman"/>
                        </a:rPr>
                        <a:t>Sustiva</a:t>
                      </a:r>
                      <a:r>
                        <a:rPr lang="en-US" sz="1400" b="0" baseline="30000" dirty="0">
                          <a:solidFill>
                            <a:srgbClr val="000000"/>
                          </a:solidFill>
                          <a:effectLst/>
                          <a:latin typeface="Times New Roman"/>
                          <a:ea typeface="Times New Roman"/>
                          <a:cs typeface="Times New Roman"/>
                        </a:rPr>
                        <a:t>®</a:t>
                      </a:r>
                      <a:r>
                        <a:rPr lang="en-US" sz="1400" b="0" dirty="0">
                          <a:solidFill>
                            <a:srgbClr val="000000"/>
                          </a:solidFill>
                          <a:effectLst/>
                          <a:latin typeface="Times New Roman"/>
                          <a:ea typeface="Times New Roman"/>
                          <a:cs typeface="Times New Roman"/>
                        </a:rPr>
                        <a:t>)</a:t>
                      </a:r>
                      <a:endParaRPr lang="en-US" sz="1400" b="0" dirty="0">
                        <a:effectLst/>
                        <a:latin typeface="Calibri"/>
                        <a:ea typeface="Calibri"/>
                        <a:cs typeface="Times New Roman"/>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99%</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0" dirty="0">
                          <a:solidFill>
                            <a:schemeClr val="tx1"/>
                          </a:solidFill>
                          <a:effectLst/>
                          <a:latin typeface="Times New Roman" panose="02020603050405020304" pitchFamily="18" charset="0"/>
                          <a:cs typeface="Times New Roman" panose="02020603050405020304" pitchFamily="18" charset="0"/>
                        </a:rPr>
                        <a:t>Antiviral</a:t>
                      </a:r>
                      <a:endParaRPr lang="en-US" sz="1400" b="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23811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33</a:t>
            </a:fld>
            <a:endParaRPr lang="en-US"/>
          </a:p>
        </p:txBody>
      </p:sp>
      <p:grpSp>
        <p:nvGrpSpPr>
          <p:cNvPr id="6" name="Group 5"/>
          <p:cNvGrpSpPr/>
          <p:nvPr/>
        </p:nvGrpSpPr>
        <p:grpSpPr>
          <a:xfrm>
            <a:off x="2623457" y="2550430"/>
            <a:ext cx="5888707" cy="2669349"/>
            <a:chOff x="4310326" y="1165178"/>
            <a:chExt cx="3937545" cy="1784888"/>
          </a:xfrm>
        </p:grpSpPr>
        <p:sp>
          <p:nvSpPr>
            <p:cNvPr id="7" name="Oval 6"/>
            <p:cNvSpPr>
              <a:spLocks noChangeAspect="1"/>
            </p:cNvSpPr>
            <p:nvPr/>
          </p:nvSpPr>
          <p:spPr>
            <a:xfrm>
              <a:off x="4391839" y="1900044"/>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4551328" y="1357784"/>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5153839" y="1917765"/>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4468040" y="1384366"/>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4856129" y="1426896"/>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310326" y="1866377"/>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4677149" y="1908907"/>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5022706" y="198156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5486400" y="202409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4627529" y="1641320"/>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a:off x="5258395" y="179726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4471589" y="2187125"/>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329295" y="1387095"/>
              <a:ext cx="495096" cy="465085"/>
              <a:chOff x="5726810" y="1173204"/>
              <a:chExt cx="495096" cy="465085"/>
            </a:xfrm>
          </p:grpSpPr>
          <p:sp>
            <p:nvSpPr>
              <p:cNvPr id="49" name="Oval 48"/>
              <p:cNvSpPr>
                <a:spLocks noChangeAspect="1"/>
              </p:cNvSpPr>
              <p:nvPr/>
            </p:nvSpPr>
            <p:spPr>
              <a:xfrm rot="19026418">
                <a:off x="5726810" y="147079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5823635" y="1173204"/>
                <a:ext cx="398271" cy="465085"/>
                <a:chOff x="5823635" y="1173204"/>
                <a:chExt cx="398271" cy="465085"/>
              </a:xfrm>
            </p:grpSpPr>
            <p:sp>
              <p:nvSpPr>
                <p:cNvPr id="51" name="Oval 50"/>
                <p:cNvSpPr>
                  <a:spLocks noChangeAspect="1"/>
                </p:cNvSpPr>
                <p:nvPr/>
              </p:nvSpPr>
              <p:spPr>
                <a:xfrm rot="19026418">
                  <a:off x="5823635" y="1213484"/>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rot="19026418">
                  <a:off x="6043175" y="117320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rot="19026418">
                  <a:off x="6021641" y="1485889"/>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5491253" y="1183070"/>
              <a:ext cx="454492" cy="477537"/>
              <a:chOff x="5167671" y="989313"/>
              <a:chExt cx="454492" cy="477537"/>
            </a:xfrm>
          </p:grpSpPr>
          <p:sp>
            <p:nvSpPr>
              <p:cNvPr id="45" name="Oval 44"/>
              <p:cNvSpPr>
                <a:spLocks noChangeAspect="1"/>
              </p:cNvSpPr>
              <p:nvPr/>
            </p:nvSpPr>
            <p:spPr>
              <a:xfrm rot="19026418">
                <a:off x="5223892" y="1032215"/>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rot="19026418">
                <a:off x="5258393" y="1314450"/>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rot="19026418">
                <a:off x="5433709" y="105176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noChangeAspect="1"/>
              </p:cNvSpPr>
              <p:nvPr/>
            </p:nvSpPr>
            <p:spPr>
              <a:xfrm rot="19026418">
                <a:off x="5167671" y="989313"/>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a:spLocks noChangeAspect="1"/>
            </p:cNvSpPr>
            <p:nvPr/>
          </p:nvSpPr>
          <p:spPr>
            <a:xfrm rot="19026418">
              <a:off x="5791829" y="1963480"/>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rot="19026418">
              <a:off x="5918832" y="1926943"/>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rot="19026418">
              <a:off x="6083085" y="1855789"/>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rot="19026418">
              <a:off x="6121851" y="2199529"/>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rot="19026418">
              <a:off x="4651069" y="2394052"/>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rot="19026418">
              <a:off x="4778072" y="2357515"/>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rot="19026418">
              <a:off x="4997709" y="2330709"/>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rot="19026418">
              <a:off x="4981091" y="263010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noChangeAspect="1"/>
            </p:cNvSpPr>
            <p:nvPr/>
          </p:nvSpPr>
          <p:spPr>
            <a:xfrm rot="19026418">
              <a:off x="5431832" y="244544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noChangeAspect="1"/>
            </p:cNvSpPr>
            <p:nvPr/>
          </p:nvSpPr>
          <p:spPr>
            <a:xfrm rot="19026418">
              <a:off x="5558835" y="2408907"/>
              <a:ext cx="398271" cy="398271"/>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a:spLocks noChangeAspect="1"/>
            </p:cNvSpPr>
            <p:nvPr/>
          </p:nvSpPr>
          <p:spPr>
            <a:xfrm rot="19026418">
              <a:off x="5723088" y="2337753"/>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rot="19026418">
              <a:off x="5761854" y="2681493"/>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rot="19026418">
              <a:off x="7727690" y="146333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rot="19026418">
              <a:off x="7056890" y="1314450"/>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rot="19026418">
              <a:off x="6971576" y="1877696"/>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rot="19026418">
              <a:off x="6679271" y="215106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rot="19026418">
              <a:off x="6589908" y="2761881"/>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rot="19026418">
              <a:off x="6984071" y="2455864"/>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rot="19026418">
              <a:off x="7835380" y="1877696"/>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rot="19026418">
              <a:off x="8095471" y="2233195"/>
              <a:ext cx="152400" cy="152400"/>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16200000">
              <a:off x="6567123" y="1917084"/>
              <a:ext cx="1784888" cy="281075"/>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Arrow Connector 41"/>
            <p:cNvCxnSpPr/>
            <p:nvPr/>
          </p:nvCxnSpPr>
          <p:spPr>
            <a:xfrm flipV="1">
              <a:off x="7137971" y="1951235"/>
              <a:ext cx="687376" cy="39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845714" y="1632099"/>
              <a:ext cx="469486" cy="396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976218" y="1396864"/>
              <a:ext cx="344966" cy="461665"/>
            </a:xfrm>
            <a:prstGeom prst="rect">
              <a:avLst/>
            </a:prstGeom>
            <a:noFill/>
          </p:spPr>
          <p:txBody>
            <a:bodyPr wrap="none" rtlCol="0">
              <a:spAutoFit/>
            </a:bodyPr>
            <a:lstStyle/>
            <a:p>
              <a:r>
                <a:rPr lang="en-US" sz="2400" dirty="0" smtClean="0"/>
                <a:t>X</a:t>
              </a:r>
              <a:endParaRPr lang="en-US" sz="2400" dirty="0"/>
            </a:p>
          </p:txBody>
        </p:sp>
      </p:grpSp>
      <p:sp>
        <p:nvSpPr>
          <p:cNvPr id="54" name="TextBox 53"/>
          <p:cNvSpPr txBox="1"/>
          <p:nvPr/>
        </p:nvSpPr>
        <p:spPr>
          <a:xfrm>
            <a:off x="816243" y="380582"/>
            <a:ext cx="3222357" cy="461665"/>
          </a:xfrm>
          <a:prstGeom prst="rect">
            <a:avLst/>
          </a:prstGeom>
          <a:noFill/>
        </p:spPr>
        <p:txBody>
          <a:bodyPr wrap="none" rtlCol="0">
            <a:spAutoFit/>
          </a:bodyPr>
          <a:lstStyle/>
          <a:p>
            <a:r>
              <a:rPr lang="en-US" sz="2400" dirty="0" smtClean="0"/>
              <a:t>Plasma - Protein Binding</a:t>
            </a:r>
            <a:endParaRPr lang="en-US" sz="2400" dirty="0"/>
          </a:p>
        </p:txBody>
      </p:sp>
      <p:sp>
        <p:nvSpPr>
          <p:cNvPr id="55" name="TextBox 54"/>
          <p:cNvSpPr txBox="1"/>
          <p:nvPr/>
        </p:nvSpPr>
        <p:spPr>
          <a:xfrm>
            <a:off x="838200" y="1165456"/>
            <a:ext cx="10213309" cy="923330"/>
          </a:xfrm>
          <a:prstGeom prst="rect">
            <a:avLst/>
          </a:prstGeom>
          <a:noFill/>
        </p:spPr>
        <p:txBody>
          <a:bodyPr wrap="none" rtlCol="0">
            <a:spAutoFit/>
          </a:bodyPr>
          <a:lstStyle/>
          <a:p>
            <a:pPr marL="285750" indent="-285750">
              <a:buFont typeface="Arial" charset="0"/>
              <a:buChar char="•"/>
            </a:pPr>
            <a:r>
              <a:rPr lang="en-US" dirty="0" smtClean="0"/>
              <a:t>Drug molecules which are bound to plasma protein cannot permeate across biological membranes.</a:t>
            </a:r>
          </a:p>
          <a:p>
            <a:pPr marL="285750" indent="-285750">
              <a:buFont typeface="Arial" charset="0"/>
              <a:buChar char="•"/>
            </a:pPr>
            <a:r>
              <a:rPr lang="en-US" dirty="0" smtClean="0"/>
              <a:t>The fraction of drug molecules which are not bound to plasma </a:t>
            </a:r>
            <a:r>
              <a:rPr lang="en-US" dirty="0" smtClean="0"/>
              <a:t>protein </a:t>
            </a:r>
            <a:r>
              <a:rPr lang="en-US" dirty="0" smtClean="0"/>
              <a:t>is called the </a:t>
            </a:r>
            <a:r>
              <a:rPr lang="en-US" dirty="0" smtClean="0">
                <a:solidFill>
                  <a:srgbClr val="FF0000"/>
                </a:solidFill>
              </a:rPr>
              <a:t>fraction unbound </a:t>
            </a:r>
            <a:r>
              <a:rPr lang="en-US" i="1" dirty="0" err="1" smtClean="0"/>
              <a:t>f</a:t>
            </a:r>
            <a:r>
              <a:rPr lang="en-US" i="1" baseline="-25000" dirty="0" err="1" smtClean="0"/>
              <a:t>u</a:t>
            </a:r>
            <a:r>
              <a:rPr lang="en-US" dirty="0" smtClean="0"/>
              <a:t>  </a:t>
            </a:r>
          </a:p>
          <a:p>
            <a:pPr marL="285750" indent="-285750">
              <a:buFont typeface="Arial" charset="0"/>
              <a:buChar char="•"/>
            </a:pPr>
            <a:r>
              <a:rPr lang="en-US" dirty="0" smtClean="0"/>
              <a:t>Only drug molecules which are not bound to plasma protein can act on the target or be metabolized.</a:t>
            </a:r>
            <a:endParaRPr lang="en-US" dirty="0"/>
          </a:p>
        </p:txBody>
      </p:sp>
    </p:spTree>
    <p:extLst>
      <p:ext uri="{BB962C8B-B14F-4D97-AF65-F5344CB8AC3E}">
        <p14:creationId xmlns:p14="http://schemas.microsoft.com/office/powerpoint/2010/main" val="7737374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970" y="615342"/>
            <a:ext cx="9274629" cy="4073019"/>
          </a:xfrm>
          <a:prstGeom prst="rect">
            <a:avLst/>
          </a:prstGeom>
        </p:spPr>
      </p:pic>
      <p:sp>
        <p:nvSpPr>
          <p:cNvPr id="6" name="TextBox 5"/>
          <p:cNvSpPr txBox="1"/>
          <p:nvPr/>
        </p:nvSpPr>
        <p:spPr>
          <a:xfrm>
            <a:off x="838200" y="5050971"/>
            <a:ext cx="10438948" cy="369332"/>
          </a:xfrm>
          <a:prstGeom prst="rect">
            <a:avLst/>
          </a:prstGeom>
          <a:noFill/>
        </p:spPr>
        <p:txBody>
          <a:bodyPr wrap="none" rtlCol="0">
            <a:spAutoFit/>
          </a:bodyPr>
          <a:lstStyle/>
          <a:p>
            <a:r>
              <a:rPr lang="en-US" dirty="0" smtClean="0"/>
              <a:t>Plasma proteins ”absorb” drug molecules which results in a (substantially) reduced concentration of free drug.</a:t>
            </a:r>
            <a:endParaRPr lang="en-US" dirty="0"/>
          </a:p>
        </p:txBody>
      </p:sp>
    </p:spTree>
    <p:extLst>
      <p:ext uri="{BB962C8B-B14F-4D97-AF65-F5344CB8AC3E}">
        <p14:creationId xmlns:p14="http://schemas.microsoft.com/office/powerpoint/2010/main" val="17647127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921" y="468086"/>
            <a:ext cx="8716157" cy="4634907"/>
          </a:xfrm>
          <a:prstGeom prst="rect">
            <a:avLst/>
          </a:prstGeom>
        </p:spPr>
      </p:pic>
      <p:sp>
        <p:nvSpPr>
          <p:cNvPr id="6" name="TextBox 5"/>
          <p:cNvSpPr txBox="1"/>
          <p:nvPr/>
        </p:nvSpPr>
        <p:spPr>
          <a:xfrm>
            <a:off x="1447801" y="5301343"/>
            <a:ext cx="9993086" cy="646331"/>
          </a:xfrm>
          <a:prstGeom prst="rect">
            <a:avLst/>
          </a:prstGeom>
          <a:noFill/>
        </p:spPr>
        <p:txBody>
          <a:bodyPr wrap="square" rtlCol="0">
            <a:spAutoFit/>
          </a:bodyPr>
          <a:lstStyle/>
          <a:p>
            <a:r>
              <a:rPr lang="en-US" dirty="0" smtClean="0"/>
              <a:t>In an in-vitro system plasma protein binding results in a lower effective concentration which leads to a shift of the dose-response curve.</a:t>
            </a:r>
            <a:endParaRPr lang="en-US" dirty="0"/>
          </a:p>
        </p:txBody>
      </p:sp>
    </p:spTree>
    <p:extLst>
      <p:ext uri="{BB962C8B-B14F-4D97-AF65-F5344CB8AC3E}">
        <p14:creationId xmlns:p14="http://schemas.microsoft.com/office/powerpoint/2010/main" val="6272097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972" y="618398"/>
            <a:ext cx="8699146" cy="4368782"/>
          </a:xfrm>
          <a:prstGeom prst="rect">
            <a:avLst/>
          </a:prstGeom>
        </p:spPr>
      </p:pic>
      <p:sp>
        <p:nvSpPr>
          <p:cNvPr id="6" name="TextBox 5"/>
          <p:cNvSpPr txBox="1"/>
          <p:nvPr/>
        </p:nvSpPr>
        <p:spPr>
          <a:xfrm>
            <a:off x="729343" y="5071600"/>
            <a:ext cx="11255829" cy="1200329"/>
          </a:xfrm>
          <a:prstGeom prst="rect">
            <a:avLst/>
          </a:prstGeom>
          <a:noFill/>
        </p:spPr>
        <p:txBody>
          <a:bodyPr wrap="square" rtlCol="0">
            <a:spAutoFit/>
          </a:bodyPr>
          <a:lstStyle/>
          <a:p>
            <a:pPr marL="285750" indent="-285750">
              <a:buFont typeface="Arial" charset="0"/>
              <a:buChar char="•"/>
            </a:pPr>
            <a:r>
              <a:rPr lang="en-US" dirty="0" smtClean="0"/>
              <a:t>In an open system drug is repeatedly dosed and cleared. So in most cases plasma protein binding is not an optimization parameter for drug discovery.</a:t>
            </a:r>
          </a:p>
          <a:p>
            <a:pPr marL="285750" indent="-285750">
              <a:buFont typeface="Arial" charset="0"/>
              <a:buChar char="•"/>
            </a:pPr>
            <a:r>
              <a:rPr lang="en-US" dirty="0" smtClean="0"/>
              <a:t>However it is important to know the degree of plasma protein binding to adjust the dose for single dose experiments.</a:t>
            </a:r>
            <a:endParaRPr lang="en-US" dirty="0"/>
          </a:p>
        </p:txBody>
      </p:sp>
    </p:spTree>
    <p:extLst>
      <p:ext uri="{BB962C8B-B14F-4D97-AF65-F5344CB8AC3E}">
        <p14:creationId xmlns:p14="http://schemas.microsoft.com/office/powerpoint/2010/main" val="1664511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37</a:t>
            </a:fld>
            <a:endParaRPr lang="en-US"/>
          </a:p>
        </p:txBody>
      </p:sp>
      <p:sp>
        <p:nvSpPr>
          <p:cNvPr id="5" name="TextBox 4"/>
          <p:cNvSpPr txBox="1"/>
          <p:nvPr/>
        </p:nvSpPr>
        <p:spPr>
          <a:xfrm>
            <a:off x="1097479" y="307279"/>
            <a:ext cx="1925848" cy="523220"/>
          </a:xfrm>
          <a:prstGeom prst="rect">
            <a:avLst/>
          </a:prstGeom>
          <a:noFill/>
        </p:spPr>
        <p:txBody>
          <a:bodyPr wrap="none" rtlCol="0">
            <a:spAutoFit/>
          </a:bodyPr>
          <a:lstStyle/>
          <a:p>
            <a:r>
              <a:rPr lang="en-US" sz="2800" dirty="0" smtClean="0"/>
              <a:t>Metabolism</a:t>
            </a:r>
            <a:endParaRPr lang="en-US" sz="2800" dirty="0"/>
          </a:p>
        </p:txBody>
      </p:sp>
      <p:grpSp>
        <p:nvGrpSpPr>
          <p:cNvPr id="25" name="Group 24"/>
          <p:cNvGrpSpPr/>
          <p:nvPr/>
        </p:nvGrpSpPr>
        <p:grpSpPr>
          <a:xfrm>
            <a:off x="1389291" y="1936583"/>
            <a:ext cx="1051695" cy="3787613"/>
            <a:chOff x="1386705" y="1482251"/>
            <a:chExt cx="1051695" cy="378761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4000" t="-463" r="42999" b="3151"/>
            <a:stretch/>
          </p:blipFill>
          <p:spPr>
            <a:xfrm>
              <a:off x="1386705" y="1482251"/>
              <a:ext cx="1051695" cy="37876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6170" y="2632554"/>
              <a:ext cx="578434" cy="278294"/>
            </a:xfrm>
            <a:prstGeom prst="rect">
              <a:avLst/>
            </a:prstGeom>
          </p:spPr>
        </p:pic>
      </p:grpSp>
      <p:grpSp>
        <p:nvGrpSpPr>
          <p:cNvPr id="8" name="Group 7"/>
          <p:cNvGrpSpPr/>
          <p:nvPr/>
        </p:nvGrpSpPr>
        <p:grpSpPr>
          <a:xfrm>
            <a:off x="3220452" y="2559837"/>
            <a:ext cx="3761096" cy="1610685"/>
            <a:chOff x="-34888" y="4839290"/>
            <a:chExt cx="3761096" cy="1610685"/>
          </a:xfrm>
        </p:grpSpPr>
        <p:grpSp>
          <p:nvGrpSpPr>
            <p:cNvPr id="9" name="Group 8"/>
            <p:cNvGrpSpPr/>
            <p:nvPr/>
          </p:nvGrpSpPr>
          <p:grpSpPr>
            <a:xfrm>
              <a:off x="-34888" y="4839290"/>
              <a:ext cx="3761096" cy="1610685"/>
              <a:chOff x="3401704" y="4485315"/>
              <a:chExt cx="3761096" cy="1610685"/>
            </a:xfrm>
          </p:grpSpPr>
          <p:grpSp>
            <p:nvGrpSpPr>
              <p:cNvPr id="12" name="Group 11"/>
              <p:cNvGrpSpPr/>
              <p:nvPr/>
            </p:nvGrpSpPr>
            <p:grpSpPr>
              <a:xfrm>
                <a:off x="4632273" y="5627258"/>
                <a:ext cx="2345141" cy="431379"/>
                <a:chOff x="4645921" y="5613610"/>
                <a:chExt cx="2345141" cy="431379"/>
              </a:xfrm>
            </p:grpSpPr>
            <p:sp>
              <p:nvSpPr>
                <p:cNvPr id="23" name="Can 22"/>
                <p:cNvSpPr/>
                <p:nvPr/>
              </p:nvSpPr>
              <p:spPr>
                <a:xfrm rot="5400000">
                  <a:off x="5602802" y="4656729"/>
                  <a:ext cx="431379" cy="2345141"/>
                </a:xfrm>
                <a:prstGeom prst="ca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740847" y="5624352"/>
                  <a:ext cx="2076209"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Systemic circulation</a:t>
                  </a:r>
                  <a:endParaRPr lang="en-US" dirty="0">
                    <a:latin typeface="Times New Roman" panose="02020603050405020304" pitchFamily="18" charset="0"/>
                    <a:cs typeface="Times New Roman" panose="02020603050405020304" pitchFamily="18" charset="0"/>
                  </a:endParaRPr>
                </a:p>
              </p:txBody>
            </p:sp>
          </p:grpSp>
          <p:sp>
            <p:nvSpPr>
              <p:cNvPr id="13" name="Can 12"/>
              <p:cNvSpPr/>
              <p:nvPr/>
            </p:nvSpPr>
            <p:spPr>
              <a:xfrm rot="16200000" flipH="1">
                <a:off x="4924995" y="3172393"/>
                <a:ext cx="543886" cy="3169729"/>
              </a:xfrm>
              <a:prstGeom prst="can">
                <a:avLst>
                  <a:gd name="adj" fmla="val 4624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p:cNvSpPr/>
              <p:nvPr/>
            </p:nvSpPr>
            <p:spPr>
              <a:xfrm flipV="1">
                <a:off x="4094170" y="5029199"/>
                <a:ext cx="2603469" cy="615433"/>
              </a:xfrm>
              <a:prstGeom prst="corne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p:cNvSpPr/>
              <p:nvPr/>
            </p:nvSpPr>
            <p:spPr>
              <a:xfrm>
                <a:off x="3658584" y="5562598"/>
                <a:ext cx="1106976" cy="533402"/>
              </a:xfrm>
              <a:prstGeom prst="round2DiagRect">
                <a:avLst>
                  <a:gd name="adj1" fmla="val 46518"/>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810000" y="5644633"/>
                <a:ext cx="684803"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Liver</a:t>
                </a:r>
                <a:endParaRPr lang="en-US"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4741459" y="4957695"/>
                <a:ext cx="1191352"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Portal vein</a:t>
                </a:r>
                <a:endParaRPr 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107281" y="4531647"/>
                <a:ext cx="2179315"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Gastrointestinal Tract</a:t>
                </a:r>
                <a:endParaRPr lang="en-US" dirty="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flipH="1">
                <a:off x="3401704" y="4890448"/>
                <a:ext cx="3548414"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801525" y="5344005"/>
                <a:ext cx="84946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12389" y="5966653"/>
                <a:ext cx="265041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212608" y="5273532"/>
                <a:ext cx="265041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2850004" y="5255086"/>
              <a:ext cx="1" cy="39862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304866" y="5232321"/>
              <a:ext cx="1" cy="39862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097479" y="1131221"/>
            <a:ext cx="10670167" cy="830997"/>
          </a:xfrm>
          <a:prstGeom prst="rect">
            <a:avLst/>
          </a:prstGeom>
          <a:noFill/>
        </p:spPr>
        <p:txBody>
          <a:bodyPr wrap="square" rtlCol="0">
            <a:spAutoFit/>
          </a:bodyPr>
          <a:lstStyle/>
          <a:p>
            <a:r>
              <a:rPr lang="en-US" sz="2400" dirty="0" smtClean="0"/>
              <a:t>Metabolism is the umbrella term for all chemical transformations substances undergo in a living organism.</a:t>
            </a:r>
            <a:endParaRPr lang="en-US" sz="2400" dirty="0"/>
          </a:p>
        </p:txBody>
      </p:sp>
      <p:sp>
        <p:nvSpPr>
          <p:cNvPr id="28" name="TextBox 27"/>
          <p:cNvSpPr txBox="1"/>
          <p:nvPr/>
        </p:nvSpPr>
        <p:spPr>
          <a:xfrm>
            <a:off x="3161072" y="4514998"/>
            <a:ext cx="6922168" cy="1200329"/>
          </a:xfrm>
          <a:prstGeom prst="rect">
            <a:avLst/>
          </a:prstGeom>
          <a:noFill/>
        </p:spPr>
        <p:txBody>
          <a:bodyPr wrap="square" rtlCol="0">
            <a:spAutoFit/>
          </a:bodyPr>
          <a:lstStyle/>
          <a:p>
            <a:r>
              <a:rPr lang="en-US" sz="2400" dirty="0" smtClean="0"/>
              <a:t>The most important organ for metabolism is the liver where numerous enzymes are located which are able to chemically transform organic molecules.</a:t>
            </a:r>
            <a:endParaRPr lang="en-US" sz="2400" dirty="0"/>
          </a:p>
        </p:txBody>
      </p:sp>
    </p:spTree>
    <p:extLst>
      <p:ext uri="{BB962C8B-B14F-4D97-AF65-F5344CB8AC3E}">
        <p14:creationId xmlns:p14="http://schemas.microsoft.com/office/powerpoint/2010/main" val="7089694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38</a:t>
            </a:fld>
            <a:endParaRPr lang="en-US"/>
          </a:p>
        </p:txBody>
      </p:sp>
      <p:sp>
        <p:nvSpPr>
          <p:cNvPr id="5" name="TextBox 4"/>
          <p:cNvSpPr txBox="1"/>
          <p:nvPr/>
        </p:nvSpPr>
        <p:spPr>
          <a:xfrm>
            <a:off x="899324" y="1065306"/>
            <a:ext cx="9082876" cy="830997"/>
          </a:xfrm>
          <a:prstGeom prst="rect">
            <a:avLst/>
          </a:prstGeom>
          <a:noFill/>
        </p:spPr>
        <p:txBody>
          <a:bodyPr wrap="square" rtlCol="0">
            <a:spAutoFit/>
          </a:bodyPr>
          <a:lstStyle/>
          <a:p>
            <a:pPr marL="285750" indent="-285750">
              <a:buFont typeface="Arial" charset="0"/>
              <a:buChar char="•"/>
            </a:pPr>
            <a:r>
              <a:rPr lang="en-US" sz="2400" dirty="0" smtClean="0"/>
              <a:t>Organic molecules which do not normally occur in living systems (like drugs) are called </a:t>
            </a:r>
            <a:r>
              <a:rPr lang="en-US" sz="2400" dirty="0" smtClean="0">
                <a:solidFill>
                  <a:srgbClr val="FF0000"/>
                </a:solidFill>
              </a:rPr>
              <a:t>Xenobiotics</a:t>
            </a:r>
            <a:r>
              <a:rPr lang="en-US" sz="2400" dirty="0" smtClean="0"/>
              <a:t>.</a:t>
            </a:r>
            <a:endParaRPr lang="en-US" sz="2400" dirty="0"/>
          </a:p>
        </p:txBody>
      </p:sp>
      <p:sp>
        <p:nvSpPr>
          <p:cNvPr id="6" name="TextBox 5"/>
          <p:cNvSpPr txBox="1"/>
          <p:nvPr/>
        </p:nvSpPr>
        <p:spPr>
          <a:xfrm>
            <a:off x="838200" y="2902863"/>
            <a:ext cx="9918032" cy="1569660"/>
          </a:xfrm>
          <a:prstGeom prst="rect">
            <a:avLst/>
          </a:prstGeom>
          <a:noFill/>
        </p:spPr>
        <p:txBody>
          <a:bodyPr wrap="square" rtlCol="0">
            <a:spAutoFit/>
          </a:bodyPr>
          <a:lstStyle/>
          <a:p>
            <a:pPr marL="285750" indent="-285750">
              <a:buFont typeface="Arial" charset="0"/>
              <a:buChar char="•"/>
            </a:pPr>
            <a:r>
              <a:rPr lang="en-US" sz="2400" dirty="0" smtClean="0"/>
              <a:t>From an evolutionary aspect it has apparently been beneficial to develop a variety of enzymes which are able to chemically modify xenobiotics. These modifications follow the general paradigm:</a:t>
            </a:r>
          </a:p>
          <a:p>
            <a:pPr lvl="1"/>
            <a:r>
              <a:rPr lang="en-US" sz="2400" b="1" dirty="0" smtClean="0"/>
              <a:t>Make it soluble and get it out of the body</a:t>
            </a:r>
          </a:p>
        </p:txBody>
      </p:sp>
    </p:spTree>
    <p:extLst>
      <p:ext uri="{BB962C8B-B14F-4D97-AF65-F5344CB8AC3E}">
        <p14:creationId xmlns:p14="http://schemas.microsoft.com/office/powerpoint/2010/main" val="93667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39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915" y="148109"/>
            <a:ext cx="8954194" cy="6208241"/>
          </a:xfrm>
          <a:prstGeom prst="rect">
            <a:avLst/>
          </a:prstGeom>
        </p:spPr>
      </p:pic>
    </p:spTree>
    <p:extLst>
      <p:ext uri="{BB962C8B-B14F-4D97-AF65-F5344CB8AC3E}">
        <p14:creationId xmlns:p14="http://schemas.microsoft.com/office/powerpoint/2010/main" val="61560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5462" y="96250"/>
            <a:ext cx="10515600" cy="1325563"/>
          </a:xfrm>
        </p:spPr>
        <p:txBody>
          <a:bodyPr/>
          <a:lstStyle/>
          <a:p>
            <a:r>
              <a:rPr lang="de-DE" sz="2800" b="1" dirty="0" smtClean="0"/>
              <a:t>Drug Discovery Projects</a:t>
            </a:r>
            <a:r>
              <a:rPr lang="de-DE" dirty="0"/>
              <a:t/>
            </a:r>
            <a:br>
              <a:rPr lang="de-DE" dirty="0"/>
            </a:br>
            <a:endParaRPr lang="de-DE" dirty="0"/>
          </a:p>
        </p:txBody>
      </p:sp>
      <p:sp>
        <p:nvSpPr>
          <p:cNvPr id="11" name="Eingekerbter Richtungspfeil 10"/>
          <p:cNvSpPr/>
          <p:nvPr/>
        </p:nvSpPr>
        <p:spPr bwMode="auto">
          <a:xfrm>
            <a:off x="1517371" y="3406698"/>
            <a:ext cx="2928020" cy="936104"/>
          </a:xfrm>
          <a:prstGeom prst="chevron">
            <a:avLst/>
          </a:prstGeom>
          <a:solidFill>
            <a:srgbClr val="0070C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dirty="0" smtClean="0">
                <a:solidFill>
                  <a:schemeClr val="bg1"/>
                </a:solidFill>
              </a:rPr>
              <a:t>Target Discovery </a:t>
            </a:r>
            <a:endParaRPr lang="de-DE" dirty="0">
              <a:solidFill>
                <a:schemeClr val="bg1"/>
              </a:solidFill>
            </a:endParaRPr>
          </a:p>
        </p:txBody>
      </p:sp>
      <p:sp>
        <p:nvSpPr>
          <p:cNvPr id="12" name="Eingekerbter Richtungspfeil 11"/>
          <p:cNvSpPr/>
          <p:nvPr/>
        </p:nvSpPr>
        <p:spPr bwMode="auto">
          <a:xfrm>
            <a:off x="4100409" y="3400613"/>
            <a:ext cx="2319338" cy="936104"/>
          </a:xfrm>
          <a:prstGeom prst="chevron">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dirty="0" smtClean="0">
                <a:solidFill>
                  <a:schemeClr val="bg1"/>
                </a:solidFill>
              </a:rPr>
              <a:t>Hit </a:t>
            </a:r>
            <a:r>
              <a:rPr lang="de-DE" dirty="0" err="1" smtClean="0">
                <a:solidFill>
                  <a:schemeClr val="bg1"/>
                </a:solidFill>
              </a:rPr>
              <a:t>Finding</a:t>
            </a:r>
            <a:endParaRPr lang="de-DE" sz="1400" dirty="0">
              <a:solidFill>
                <a:schemeClr val="bg1"/>
              </a:solidFill>
              <a:latin typeface="BISansCond" pitchFamily="2" charset="0"/>
            </a:endParaRPr>
          </a:p>
        </p:txBody>
      </p:sp>
      <p:sp>
        <p:nvSpPr>
          <p:cNvPr id="13" name="Eingekerbter Richtungspfeil 12"/>
          <p:cNvSpPr/>
          <p:nvPr/>
        </p:nvSpPr>
        <p:spPr bwMode="auto">
          <a:xfrm>
            <a:off x="6043889" y="3406698"/>
            <a:ext cx="2958895" cy="936104"/>
          </a:xfrm>
          <a:prstGeom prst="chevron">
            <a:avLst/>
          </a:prstGeom>
          <a:solidFill>
            <a:schemeClr val="accent6">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dirty="0">
                <a:solidFill>
                  <a:schemeClr val="bg1"/>
                </a:solidFill>
              </a:rPr>
              <a:t>Lead </a:t>
            </a:r>
            <a:r>
              <a:rPr lang="de-DE" dirty="0" err="1">
                <a:solidFill>
                  <a:schemeClr val="bg1"/>
                </a:solidFill>
              </a:rPr>
              <a:t>Optimization</a:t>
            </a:r>
            <a:endParaRPr lang="de-DE" sz="1400" dirty="0">
              <a:solidFill>
                <a:schemeClr val="bg1"/>
              </a:solidFill>
              <a:latin typeface="BISansCond" pitchFamily="2" charset="0"/>
            </a:endParaRPr>
          </a:p>
        </p:txBody>
      </p:sp>
      <p:sp>
        <p:nvSpPr>
          <p:cNvPr id="17" name="Eingekerbter Richtungspfeil 16"/>
          <p:cNvSpPr/>
          <p:nvPr/>
        </p:nvSpPr>
        <p:spPr bwMode="auto">
          <a:xfrm>
            <a:off x="1517371" y="1462482"/>
            <a:ext cx="7485415" cy="1728192"/>
          </a:xfrm>
          <a:prstGeom prst="chevron">
            <a:avLst/>
          </a:prstGeom>
          <a:gradFill>
            <a:gsLst>
              <a:gs pos="0">
                <a:schemeClr val="accent1"/>
              </a:gs>
              <a:gs pos="100000">
                <a:schemeClr val="accent1">
                  <a:lumMod val="40000"/>
                  <a:lumOff val="60000"/>
                </a:schemeClr>
              </a:gs>
              <a:gs pos="100000">
                <a:schemeClr val="accent2"/>
              </a:gs>
            </a:gsLst>
            <a:lin ang="5400000" scaled="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400" b="1" dirty="0">
                <a:solidFill>
                  <a:schemeClr val="tx2"/>
                </a:solidFill>
              </a:rPr>
              <a:t>Discovery Research</a:t>
            </a:r>
            <a:endParaRPr lang="de-DE" sz="2400" b="1" dirty="0">
              <a:solidFill>
                <a:schemeClr val="tx2"/>
              </a:solidFill>
              <a:latin typeface="BISansCond" pitchFamily="2" charset="0"/>
            </a:endParaRPr>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4C52F8FE-FB35-8B42-B97B-B020F49C06A9}" type="slidenum">
              <a:rPr lang="en-US" smtClean="0"/>
              <a:t>4</a:t>
            </a:fld>
            <a:endParaRPr lang="en-US"/>
          </a:p>
        </p:txBody>
      </p:sp>
      <p:sp>
        <p:nvSpPr>
          <p:cNvPr id="5" name="Date Placeholder 4"/>
          <p:cNvSpPr>
            <a:spLocks noGrp="1"/>
          </p:cNvSpPr>
          <p:nvPr>
            <p:ph type="dt" sz="half" idx="10"/>
          </p:nvPr>
        </p:nvSpPr>
        <p:spPr/>
        <p:txBody>
          <a:bodyPr/>
          <a:lstStyle/>
          <a:p>
            <a:r>
              <a:rPr lang="de-DE" smtClean="0"/>
              <a:t>Daniel Seeliger</a:t>
            </a:r>
            <a:endParaRPr lang="en-US"/>
          </a:p>
        </p:txBody>
      </p:sp>
    </p:spTree>
    <p:extLst>
      <p:ext uri="{BB962C8B-B14F-4D97-AF65-F5344CB8AC3E}">
        <p14:creationId xmlns:p14="http://schemas.microsoft.com/office/powerpoint/2010/main" val="950788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948" y="0"/>
            <a:ext cx="8963572" cy="6161864"/>
          </a:xfrm>
          <a:prstGeom prst="rect">
            <a:avLst/>
          </a:prstGeom>
        </p:spPr>
      </p:pic>
    </p:spTree>
    <p:extLst>
      <p:ext uri="{BB962C8B-B14F-4D97-AF65-F5344CB8AC3E}">
        <p14:creationId xmlns:p14="http://schemas.microsoft.com/office/powerpoint/2010/main" val="1708327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062" y="0"/>
            <a:ext cx="9311397" cy="6425352"/>
          </a:xfrm>
          <a:prstGeom prst="rect">
            <a:avLst/>
          </a:prstGeom>
        </p:spPr>
      </p:pic>
    </p:spTree>
    <p:extLst>
      <p:ext uri="{BB962C8B-B14F-4D97-AF65-F5344CB8AC3E}">
        <p14:creationId xmlns:p14="http://schemas.microsoft.com/office/powerpoint/2010/main" val="11646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42</a:t>
            </a:fld>
            <a:endParaRPr lang="en-US"/>
          </a:p>
        </p:txBody>
      </p:sp>
      <p:sp>
        <p:nvSpPr>
          <p:cNvPr id="5" name="TextBox 4"/>
          <p:cNvSpPr txBox="1"/>
          <p:nvPr/>
        </p:nvSpPr>
        <p:spPr>
          <a:xfrm>
            <a:off x="953925" y="455159"/>
            <a:ext cx="10284147" cy="830997"/>
          </a:xfrm>
          <a:prstGeom prst="rect">
            <a:avLst/>
          </a:prstGeom>
          <a:noFill/>
        </p:spPr>
        <p:txBody>
          <a:bodyPr wrap="square" rtlCol="0">
            <a:spAutoFit/>
          </a:bodyPr>
          <a:lstStyle/>
          <a:p>
            <a:r>
              <a:rPr lang="en-US" sz="2400" dirty="0" smtClean="0"/>
              <a:t>Phase I metabolism (oxidation) is mainly performed by enzymes which belong to the Cytochrome P450 family</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3" y="1309465"/>
            <a:ext cx="7464926" cy="4447059"/>
          </a:xfrm>
          <a:prstGeom prst="rect">
            <a:avLst/>
          </a:prstGeom>
        </p:spPr>
      </p:pic>
      <p:sp>
        <p:nvSpPr>
          <p:cNvPr id="7" name="TextBox 6"/>
          <p:cNvSpPr txBox="1"/>
          <p:nvPr/>
        </p:nvSpPr>
        <p:spPr>
          <a:xfrm>
            <a:off x="5355251" y="5387192"/>
            <a:ext cx="1481496" cy="369332"/>
          </a:xfrm>
          <a:prstGeom prst="rect">
            <a:avLst/>
          </a:prstGeom>
          <a:noFill/>
        </p:spPr>
        <p:txBody>
          <a:bodyPr wrap="none" rtlCol="0">
            <a:spAutoFit/>
          </a:bodyPr>
          <a:lstStyle/>
          <a:p>
            <a:r>
              <a:rPr lang="en-US" smtClean="0"/>
              <a:t>CYP P450 3A4</a:t>
            </a:r>
            <a:endParaRPr lang="en-US"/>
          </a:p>
        </p:txBody>
      </p:sp>
      <p:cxnSp>
        <p:nvCxnSpPr>
          <p:cNvPr id="9" name="Straight Arrow Connector 8"/>
          <p:cNvCxnSpPr/>
          <p:nvPr/>
        </p:nvCxnSpPr>
        <p:spPr>
          <a:xfrm flipH="1">
            <a:off x="4596063" y="2017351"/>
            <a:ext cx="3645569" cy="11469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67918" y="1782689"/>
            <a:ext cx="2670155" cy="369332"/>
          </a:xfrm>
          <a:prstGeom prst="rect">
            <a:avLst/>
          </a:prstGeom>
          <a:noFill/>
        </p:spPr>
        <p:txBody>
          <a:bodyPr wrap="none" rtlCol="0">
            <a:spAutoFit/>
          </a:bodyPr>
          <a:lstStyle/>
          <a:p>
            <a:r>
              <a:rPr lang="en-US" dirty="0" smtClean="0"/>
              <a:t>Fe-containing </a:t>
            </a:r>
            <a:r>
              <a:rPr lang="en-US" dirty="0" err="1" smtClean="0"/>
              <a:t>Heme</a:t>
            </a:r>
            <a:r>
              <a:rPr lang="en-US" dirty="0" smtClean="0"/>
              <a:t> group</a:t>
            </a:r>
            <a:endParaRPr lang="en-US" dirty="0"/>
          </a:p>
        </p:txBody>
      </p:sp>
      <p:pic>
        <p:nvPicPr>
          <p:cNvPr id="12" name="Picture 11"/>
          <p:cNvPicPr>
            <a:picLocks noChangeAspect="1"/>
          </p:cNvPicPr>
          <p:nvPr/>
        </p:nvPicPr>
        <p:blipFill>
          <a:blip r:embed="rId3"/>
          <a:stretch>
            <a:fillRect/>
          </a:stretch>
        </p:blipFill>
        <p:spPr>
          <a:xfrm>
            <a:off x="8388488" y="2590828"/>
            <a:ext cx="2676028" cy="2956579"/>
          </a:xfrm>
          <a:prstGeom prst="rect">
            <a:avLst/>
          </a:prstGeom>
        </p:spPr>
      </p:pic>
    </p:spTree>
    <p:extLst>
      <p:ext uri="{BB962C8B-B14F-4D97-AF65-F5344CB8AC3E}">
        <p14:creationId xmlns:p14="http://schemas.microsoft.com/office/powerpoint/2010/main" val="3221001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494" y="292442"/>
            <a:ext cx="7729621" cy="4604745"/>
          </a:xfrm>
          <a:prstGeom prst="rect">
            <a:avLst/>
          </a:prstGeom>
        </p:spPr>
      </p:pic>
      <p:sp>
        <p:nvSpPr>
          <p:cNvPr id="6" name="TextBox 5"/>
          <p:cNvSpPr txBox="1"/>
          <p:nvPr/>
        </p:nvSpPr>
        <p:spPr>
          <a:xfrm>
            <a:off x="838201" y="5053263"/>
            <a:ext cx="10411326" cy="646331"/>
          </a:xfrm>
          <a:prstGeom prst="rect">
            <a:avLst/>
          </a:prstGeom>
          <a:noFill/>
        </p:spPr>
        <p:txBody>
          <a:bodyPr wrap="square" rtlCol="0">
            <a:spAutoFit/>
          </a:bodyPr>
          <a:lstStyle/>
          <a:p>
            <a:r>
              <a:rPr lang="en-US" dirty="0" smtClean="0"/>
              <a:t>CYP P450 3A4 has a large binding sites which is mostly lipophilic. Therefore lipophilic compounds have a higher affinity for CYP 3A4 enzymes than polar compounds.</a:t>
            </a:r>
            <a:endParaRPr lang="en-US" dirty="0"/>
          </a:p>
        </p:txBody>
      </p:sp>
    </p:spTree>
    <p:extLst>
      <p:ext uri="{BB962C8B-B14F-4D97-AF65-F5344CB8AC3E}">
        <p14:creationId xmlns:p14="http://schemas.microsoft.com/office/powerpoint/2010/main" val="1410105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44</a:t>
            </a:fld>
            <a:endParaRPr lang="en-US"/>
          </a:p>
        </p:txBody>
      </p:sp>
      <p:grpSp>
        <p:nvGrpSpPr>
          <p:cNvPr id="5" name="Group 4"/>
          <p:cNvGrpSpPr/>
          <p:nvPr/>
        </p:nvGrpSpPr>
        <p:grpSpPr>
          <a:xfrm>
            <a:off x="1499936" y="1130968"/>
            <a:ext cx="9523322" cy="3717757"/>
            <a:chOff x="457200" y="4038600"/>
            <a:chExt cx="7026919" cy="2743200"/>
          </a:xfrm>
        </p:grpSpPr>
        <p:graphicFrame>
          <p:nvGraphicFramePr>
            <p:cNvPr id="6" name="Chart 5" title="Relative abundance of CYP450 enzymes in liver microsomes"/>
            <p:cNvGraphicFramePr>
              <a:graphicFrameLocks/>
            </p:cNvGraphicFramePr>
            <p:nvPr>
              <p:extLst>
                <p:ext uri="{D42A27DB-BD31-4B8C-83A1-F6EECF244321}">
                  <p14:modId xmlns:p14="http://schemas.microsoft.com/office/powerpoint/2010/main" val="1226063080"/>
                </p:ext>
              </p:extLst>
            </p:nvPr>
          </p:nvGraphicFramePr>
          <p:xfrm>
            <a:off x="457200" y="4038600"/>
            <a:ext cx="3581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1336592595"/>
                </p:ext>
              </p:extLst>
            </p:nvPr>
          </p:nvGraphicFramePr>
          <p:xfrm>
            <a:off x="4038600" y="4038600"/>
            <a:ext cx="3445519" cy="2743200"/>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14327965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45</a:t>
            </a:fld>
            <a:endParaRPr lang="en-US"/>
          </a:p>
        </p:txBody>
      </p:sp>
      <p:grpSp>
        <p:nvGrpSpPr>
          <p:cNvPr id="5" name="Group 4"/>
          <p:cNvGrpSpPr/>
          <p:nvPr/>
        </p:nvGrpSpPr>
        <p:grpSpPr>
          <a:xfrm>
            <a:off x="727319" y="1654629"/>
            <a:ext cx="10949544" cy="2286043"/>
            <a:chOff x="1143000" y="4495800"/>
            <a:chExt cx="7351906" cy="153492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8922" t="903" r="14156" b="6314"/>
            <a:stretch/>
          </p:blipFill>
          <p:spPr>
            <a:xfrm>
              <a:off x="1143000" y="4495800"/>
              <a:ext cx="2347722" cy="1531123"/>
            </a:xfrm>
            <a:prstGeom prst="rect">
              <a:avLst/>
            </a:prstGeom>
            <a:ln>
              <a:solidFill>
                <a:schemeClr val="tx1"/>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0722" y="4503420"/>
              <a:ext cx="2824734" cy="1527309"/>
            </a:xfrm>
            <a:prstGeom prst="rect">
              <a:avLst/>
            </a:prstGeom>
            <a:ln>
              <a:solidFill>
                <a:schemeClr val="tx1"/>
              </a:solidFill>
            </a:ln>
          </p:spPr>
        </p:pic>
        <p:graphicFrame>
          <p:nvGraphicFramePr>
            <p:cNvPr id="8" name="Object 7"/>
            <p:cNvGraphicFramePr>
              <a:graphicFrameLocks noChangeAspect="1"/>
            </p:cNvGraphicFramePr>
            <p:nvPr>
              <p:extLst>
                <p:ext uri="{D42A27DB-BD31-4B8C-83A1-F6EECF244321}">
                  <p14:modId xmlns:p14="http://schemas.microsoft.com/office/powerpoint/2010/main" val="1475474861"/>
                </p:ext>
              </p:extLst>
            </p:nvPr>
          </p:nvGraphicFramePr>
          <p:xfrm>
            <a:off x="6450803" y="4579667"/>
            <a:ext cx="1918280" cy="1230391"/>
          </p:xfrm>
          <a:graphic>
            <a:graphicData uri="http://schemas.openxmlformats.org/presentationml/2006/ole">
              <mc:AlternateContent xmlns:mc="http://schemas.openxmlformats.org/markup-compatibility/2006">
                <mc:Choice xmlns:v="urn:schemas-microsoft-com:vml" Requires="v">
                  <p:oleObj spid="_x0000_s1109" name="CS ChemDraw Drawing" r:id="rId5" imgW="2604240" imgH="1669320" progId="ChemDraw.Document.6.0">
                    <p:embed/>
                  </p:oleObj>
                </mc:Choice>
                <mc:Fallback>
                  <p:oleObj name="CS ChemDraw Drawing" r:id="rId5" imgW="2604240" imgH="1669320" progId="ChemDraw.Document.6.0">
                    <p:embed/>
                    <p:pic>
                      <p:nvPicPr>
                        <p:cNvPr id="0" name=""/>
                        <p:cNvPicPr/>
                        <p:nvPr/>
                      </p:nvPicPr>
                      <p:blipFill>
                        <a:blip r:embed="rId6"/>
                        <a:stretch>
                          <a:fillRect/>
                        </a:stretch>
                      </p:blipFill>
                      <p:spPr>
                        <a:xfrm>
                          <a:off x="6450803" y="4579667"/>
                          <a:ext cx="1918280" cy="1230391"/>
                        </a:xfrm>
                        <a:prstGeom prst="rect">
                          <a:avLst/>
                        </a:prstGeom>
                      </p:spPr>
                    </p:pic>
                  </p:oleObj>
                </mc:Fallback>
              </mc:AlternateContent>
            </a:graphicData>
          </a:graphic>
        </p:graphicFrame>
        <p:sp>
          <p:nvSpPr>
            <p:cNvPr id="9" name="TextBox 8"/>
            <p:cNvSpPr txBox="1"/>
            <p:nvPr/>
          </p:nvSpPr>
          <p:spPr>
            <a:xfrm>
              <a:off x="1143000" y="5749924"/>
              <a:ext cx="356188"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305300" y="5753730"/>
              <a:ext cx="364202"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(b)</a:t>
              </a:r>
              <a:endParaRPr lang="en-US" sz="1200" dirty="0">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6324981" y="5752823"/>
              <a:ext cx="2169925" cy="277906"/>
              <a:chOff x="6299368" y="5928528"/>
              <a:chExt cx="2169925" cy="277906"/>
            </a:xfrm>
          </p:grpSpPr>
          <p:sp>
            <p:nvSpPr>
              <p:cNvPr id="13" name="Rectangle 12"/>
              <p:cNvSpPr/>
              <p:nvPr/>
            </p:nvSpPr>
            <p:spPr>
              <a:xfrm>
                <a:off x="6567810" y="5929435"/>
                <a:ext cx="1901483" cy="276999"/>
              </a:xfrm>
              <a:prstGeom prst="rect">
                <a:avLst/>
              </a:prstGeom>
            </p:spPr>
            <p:txBody>
              <a:bodyPr wrap="none">
                <a:spAutoFit/>
              </a:bodyPr>
              <a:lstStyle/>
              <a:p>
                <a:r>
                  <a:rPr lang="en-US" sz="1200" dirty="0" err="1">
                    <a:latin typeface="Times New Roman" panose="02020603050405020304" pitchFamily="18" charset="0"/>
                    <a:cs typeface="Times New Roman" panose="02020603050405020304" pitchFamily="18" charset="0"/>
                  </a:rPr>
                  <a:t>Flavin</a:t>
                </a:r>
                <a:r>
                  <a:rPr lang="en-US" sz="1200" dirty="0">
                    <a:latin typeface="Times New Roman" panose="02020603050405020304" pitchFamily="18" charset="0"/>
                    <a:cs typeface="Times New Roman" panose="02020603050405020304" pitchFamily="18" charset="0"/>
                  </a:rPr>
                  <a:t> adenine dinucleotide</a:t>
                </a:r>
              </a:p>
            </p:txBody>
          </p:sp>
          <p:sp>
            <p:nvSpPr>
              <p:cNvPr id="14" name="TextBox 13"/>
              <p:cNvSpPr txBox="1"/>
              <p:nvPr/>
            </p:nvSpPr>
            <p:spPr>
              <a:xfrm>
                <a:off x="6299368" y="5928528"/>
                <a:ext cx="356188"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(c)</a:t>
                </a:r>
                <a:endParaRPr lang="en-US" sz="1200" dirty="0">
                  <a:latin typeface="Times New Roman" panose="02020603050405020304" pitchFamily="18" charset="0"/>
                  <a:cs typeface="Times New Roman" panose="02020603050405020304" pitchFamily="18" charset="0"/>
                </a:endParaRPr>
              </a:p>
            </p:txBody>
          </p:sp>
        </p:grpSp>
        <p:sp>
          <p:nvSpPr>
            <p:cNvPr id="12" name="Rectangle 11"/>
            <p:cNvSpPr/>
            <p:nvPr/>
          </p:nvSpPr>
          <p:spPr>
            <a:xfrm>
              <a:off x="6315456" y="4495800"/>
              <a:ext cx="2179450" cy="153112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1433040" y="607571"/>
            <a:ext cx="3806620" cy="523220"/>
          </a:xfrm>
          <a:prstGeom prst="rect">
            <a:avLst/>
          </a:prstGeom>
          <a:noFill/>
        </p:spPr>
        <p:txBody>
          <a:bodyPr wrap="none" rtlCol="0">
            <a:spAutoFit/>
          </a:bodyPr>
          <a:lstStyle/>
          <a:p>
            <a:r>
              <a:rPr lang="en-US" sz="2800" b="1" dirty="0" smtClean="0"/>
              <a:t>Flavin </a:t>
            </a:r>
            <a:r>
              <a:rPr lang="en-US" sz="2800" b="1" dirty="0" smtClean="0"/>
              <a:t>oxidases </a:t>
            </a:r>
            <a:r>
              <a:rPr lang="en-US" sz="2800" b="1" dirty="0" smtClean="0"/>
              <a:t>(MAO-B)</a:t>
            </a:r>
            <a:endParaRPr lang="en-US" sz="2800" b="1" dirty="0"/>
          </a:p>
        </p:txBody>
      </p:sp>
    </p:spTree>
    <p:extLst>
      <p:ext uri="{BB962C8B-B14F-4D97-AF65-F5344CB8AC3E}">
        <p14:creationId xmlns:p14="http://schemas.microsoft.com/office/powerpoint/2010/main" val="13123169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828032701"/>
              </p:ext>
            </p:extLst>
          </p:nvPr>
        </p:nvGraphicFramePr>
        <p:xfrm>
          <a:off x="2081464" y="1698434"/>
          <a:ext cx="7490995" cy="3710513"/>
        </p:xfrm>
        <a:graphic>
          <a:graphicData uri="http://schemas.openxmlformats.org/presentationml/2006/ole">
            <mc:AlternateContent xmlns:mc="http://schemas.openxmlformats.org/markup-compatibility/2006">
              <mc:Choice xmlns:v="urn:schemas-microsoft-com:vml" Requires="v">
                <p:oleObj spid="_x0000_s16491" r:id="rId3" imgW="5779080" imgH="2862000" progId="">
                  <p:embed/>
                </p:oleObj>
              </mc:Choice>
              <mc:Fallback>
                <p:oleObj r:id="rId3" imgW="5779080" imgH="2862000" progId="">
                  <p:embed/>
                  <p:pic>
                    <p:nvPicPr>
                      <p:cNvPr id="0" name=""/>
                      <p:cNvPicPr/>
                      <p:nvPr/>
                    </p:nvPicPr>
                    <p:blipFill>
                      <a:blip r:embed="rId4"/>
                      <a:stretch>
                        <a:fillRect/>
                      </a:stretch>
                    </p:blipFill>
                    <p:spPr>
                      <a:xfrm>
                        <a:off x="2081464" y="1698434"/>
                        <a:ext cx="7490995" cy="3710513"/>
                      </a:xfrm>
                      <a:prstGeom prst="rect">
                        <a:avLst/>
                      </a:prstGeom>
                    </p:spPr>
                  </p:pic>
                </p:oleObj>
              </mc:Fallback>
            </mc:AlternateContent>
          </a:graphicData>
        </a:graphic>
      </p:graphicFrame>
      <p:sp>
        <p:nvSpPr>
          <p:cNvPr id="6" name="TextBox 5"/>
          <p:cNvSpPr txBox="1"/>
          <p:nvPr/>
        </p:nvSpPr>
        <p:spPr>
          <a:xfrm>
            <a:off x="1332377" y="520198"/>
            <a:ext cx="9333837" cy="461665"/>
          </a:xfrm>
          <a:prstGeom prst="rect">
            <a:avLst/>
          </a:prstGeom>
          <a:noFill/>
        </p:spPr>
        <p:txBody>
          <a:bodyPr wrap="none" rtlCol="0">
            <a:spAutoFit/>
          </a:bodyPr>
          <a:lstStyle/>
          <a:p>
            <a:r>
              <a:rPr lang="en-US" sz="2400" dirty="0" smtClean="0"/>
              <a:t>Chemical transformations catalyzed by CYPs and other </a:t>
            </a:r>
            <a:r>
              <a:rPr lang="en-US" sz="2400" smtClean="0"/>
              <a:t>oxidation enzymes</a:t>
            </a:r>
            <a:endParaRPr lang="en-US" sz="2400" dirty="0"/>
          </a:p>
        </p:txBody>
      </p:sp>
      <p:sp>
        <p:nvSpPr>
          <p:cNvPr id="7" name="Rectangle 6"/>
          <p:cNvSpPr/>
          <p:nvPr/>
        </p:nvSpPr>
        <p:spPr>
          <a:xfrm>
            <a:off x="4902740" y="1420238"/>
            <a:ext cx="5194571" cy="441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01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47</a:t>
            </a:fld>
            <a:endParaRPr lang="en-US"/>
          </a:p>
        </p:txBody>
      </p:sp>
      <p:sp>
        <p:nvSpPr>
          <p:cNvPr id="5" name="TextBox 4"/>
          <p:cNvSpPr txBox="1"/>
          <p:nvPr/>
        </p:nvSpPr>
        <p:spPr>
          <a:xfrm>
            <a:off x="838200" y="505326"/>
            <a:ext cx="10262937" cy="830997"/>
          </a:xfrm>
          <a:prstGeom prst="rect">
            <a:avLst/>
          </a:prstGeom>
          <a:noFill/>
        </p:spPr>
        <p:txBody>
          <a:bodyPr wrap="square" rtlCol="0">
            <a:spAutoFit/>
          </a:bodyPr>
          <a:lstStyle/>
          <a:p>
            <a:r>
              <a:rPr lang="en-US" sz="2400" dirty="0" smtClean="0"/>
              <a:t>Phase II metabolism are chemical reactions which add solubilizing groups to a molecule</a:t>
            </a:r>
            <a:endParaRPr lang="en-US" sz="2400" dirty="0"/>
          </a:p>
        </p:txBody>
      </p:sp>
      <p:grpSp>
        <p:nvGrpSpPr>
          <p:cNvPr id="6" name="Group 5"/>
          <p:cNvGrpSpPr/>
          <p:nvPr/>
        </p:nvGrpSpPr>
        <p:grpSpPr>
          <a:xfrm>
            <a:off x="3296653" y="1516419"/>
            <a:ext cx="5702968" cy="4126731"/>
            <a:chOff x="228600" y="304800"/>
            <a:chExt cx="4572000" cy="3308350"/>
          </a:xfrm>
        </p:grpSpPr>
        <p:graphicFrame>
          <p:nvGraphicFramePr>
            <p:cNvPr id="7" name="Object 6"/>
            <p:cNvGraphicFramePr>
              <a:graphicFrameLocks noChangeAspect="1"/>
            </p:cNvGraphicFramePr>
            <p:nvPr>
              <p:extLst>
                <p:ext uri="{D42A27DB-BD31-4B8C-83A1-F6EECF244321}">
                  <p14:modId xmlns:p14="http://schemas.microsoft.com/office/powerpoint/2010/main" val="1604337250"/>
                </p:ext>
              </p:extLst>
            </p:nvPr>
          </p:nvGraphicFramePr>
          <p:xfrm>
            <a:off x="228600" y="304800"/>
            <a:ext cx="4572000" cy="1676400"/>
          </p:xfrm>
          <a:graphic>
            <a:graphicData uri="http://schemas.openxmlformats.org/presentationml/2006/ole">
              <mc:AlternateContent xmlns:mc="http://schemas.openxmlformats.org/markup-compatibility/2006">
                <mc:Choice xmlns:v="urn:schemas-microsoft-com:vml" Requires="v">
                  <p:oleObj spid="_x0000_s29891" r:id="rId3" imgW="4572720" imgH="1676520" progId="">
                    <p:embed/>
                  </p:oleObj>
                </mc:Choice>
                <mc:Fallback>
                  <p:oleObj r:id="rId3" imgW="4572720" imgH="1676520" progId="">
                    <p:embed/>
                    <p:pic>
                      <p:nvPicPr>
                        <p:cNvPr id="0" name=""/>
                        <p:cNvPicPr/>
                        <p:nvPr/>
                      </p:nvPicPr>
                      <p:blipFill>
                        <a:blip r:embed="rId4"/>
                        <a:stretch>
                          <a:fillRect/>
                        </a:stretch>
                      </p:blipFill>
                      <p:spPr>
                        <a:xfrm>
                          <a:off x="228600" y="304800"/>
                          <a:ext cx="4572000" cy="16764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1489018"/>
                </p:ext>
              </p:extLst>
            </p:nvPr>
          </p:nvGraphicFramePr>
          <p:xfrm>
            <a:off x="685800" y="2286000"/>
            <a:ext cx="3235325" cy="1327150"/>
          </p:xfrm>
          <a:graphic>
            <a:graphicData uri="http://schemas.openxmlformats.org/presentationml/2006/ole">
              <mc:AlternateContent xmlns:mc="http://schemas.openxmlformats.org/markup-compatibility/2006">
                <mc:Choice xmlns:v="urn:schemas-microsoft-com:vml" Requires="v">
                  <p:oleObj spid="_x0000_s29892" r:id="rId5" imgW="3234600" imgH="1327680" progId="">
                    <p:embed/>
                  </p:oleObj>
                </mc:Choice>
                <mc:Fallback>
                  <p:oleObj r:id="rId5" imgW="3234600" imgH="1327680" progId="">
                    <p:embed/>
                    <p:pic>
                      <p:nvPicPr>
                        <p:cNvPr id="0" name=""/>
                        <p:cNvPicPr/>
                        <p:nvPr/>
                      </p:nvPicPr>
                      <p:blipFill>
                        <a:blip r:embed="rId6"/>
                        <a:stretch>
                          <a:fillRect/>
                        </a:stretch>
                      </p:blipFill>
                      <p:spPr>
                        <a:xfrm>
                          <a:off x="685800" y="2286000"/>
                          <a:ext cx="3235325" cy="1327150"/>
                        </a:xfrm>
                        <a:prstGeom prst="rect">
                          <a:avLst/>
                        </a:prstGeom>
                      </p:spPr>
                    </p:pic>
                  </p:oleObj>
                </mc:Fallback>
              </mc:AlternateContent>
            </a:graphicData>
          </a:graphic>
        </p:graphicFrame>
        <p:sp>
          <p:nvSpPr>
            <p:cNvPr id="9" name="TextBox 8"/>
            <p:cNvSpPr txBox="1"/>
            <p:nvPr/>
          </p:nvSpPr>
          <p:spPr>
            <a:xfrm>
              <a:off x="304800" y="1752600"/>
              <a:ext cx="383438"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04800" y="3200400"/>
              <a:ext cx="39305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(b)</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800559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777826823"/>
              </p:ext>
            </p:extLst>
          </p:nvPr>
        </p:nvGraphicFramePr>
        <p:xfrm>
          <a:off x="1884278" y="1235240"/>
          <a:ext cx="7852409" cy="1844843"/>
        </p:xfrm>
        <a:graphic>
          <a:graphicData uri="http://schemas.openxmlformats.org/presentationml/2006/ole">
            <mc:AlternateContent xmlns:mc="http://schemas.openxmlformats.org/markup-compatibility/2006">
              <mc:Choice xmlns:v="urn:schemas-microsoft-com:vml" Requires="v">
                <p:oleObj spid="_x0000_s18539" r:id="rId3" imgW="5270400" imgH="1238760" progId="ChemDraw.Document.6.0">
                  <p:embed/>
                </p:oleObj>
              </mc:Choice>
              <mc:Fallback>
                <p:oleObj r:id="rId3" imgW="5270400" imgH="1238760" progId="ChemDraw.Document.6.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278" y="1235240"/>
                        <a:ext cx="7852409" cy="184484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1104742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49</a:t>
            </a:fld>
            <a:endParaRPr lang="en-US"/>
          </a:p>
        </p:txBody>
      </p:sp>
      <p:cxnSp>
        <p:nvCxnSpPr>
          <p:cNvPr id="6" name="Straight Arrow Connector 5"/>
          <p:cNvCxnSpPr/>
          <p:nvPr/>
        </p:nvCxnSpPr>
        <p:spPr>
          <a:xfrm>
            <a:off x="7234234" y="4900332"/>
            <a:ext cx="9956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318139" y="4900332"/>
            <a:ext cx="9956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a:off x="5921483" y="3717792"/>
            <a:ext cx="69141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24871" y="3578406"/>
            <a:ext cx="1507121" cy="408873"/>
          </a:xfrm>
          <a:prstGeom prst="rect">
            <a:avLst/>
          </a:prstGeom>
          <a:noFill/>
        </p:spPr>
        <p:txBody>
          <a:bodyPr wrap="none" rtlCol="0">
            <a:spAutoFit/>
          </a:bodyPr>
          <a:lstStyle/>
          <a:p>
            <a:r>
              <a:rPr lang="en-US" sz="1400" dirty="0" err="1" smtClean="0">
                <a:latin typeface="Times New Roman" panose="02020603050405020304" pitchFamily="18" charset="0"/>
                <a:cs typeface="Times New Roman" panose="02020603050405020304" pitchFamily="18" charset="0"/>
              </a:rPr>
              <a:t>Demethylation</a:t>
            </a:r>
            <a:endParaRPr lang="en-US" sz="1400" dirty="0">
              <a:latin typeface="Times New Roman" panose="02020603050405020304" pitchFamily="18" charset="0"/>
              <a:cs typeface="Times New Roman" panose="02020603050405020304" pitchFamily="18" charset="0"/>
            </a:endParaRPr>
          </a:p>
        </p:txBody>
      </p:sp>
      <p:grpSp>
        <p:nvGrpSpPr>
          <p:cNvPr id="10" name="Group 9"/>
          <p:cNvGrpSpPr/>
          <p:nvPr/>
        </p:nvGrpSpPr>
        <p:grpSpPr>
          <a:xfrm>
            <a:off x="5505687" y="2160026"/>
            <a:ext cx="1497298" cy="1339977"/>
            <a:chOff x="3057117" y="1713121"/>
            <a:chExt cx="1260475" cy="1008660"/>
          </a:xfrm>
        </p:grpSpPr>
        <p:grpSp>
          <p:nvGrpSpPr>
            <p:cNvPr id="30" name="Group 29"/>
            <p:cNvGrpSpPr/>
            <p:nvPr/>
          </p:nvGrpSpPr>
          <p:grpSpPr>
            <a:xfrm>
              <a:off x="3057117" y="1837544"/>
              <a:ext cx="1260475" cy="884237"/>
              <a:chOff x="872177" y="3886200"/>
              <a:chExt cx="1260475" cy="884237"/>
            </a:xfrm>
          </p:grpSpPr>
          <p:graphicFrame>
            <p:nvGraphicFramePr>
              <p:cNvPr id="32" name="Object 31"/>
              <p:cNvGraphicFramePr>
                <a:graphicFrameLocks noChangeAspect="1"/>
              </p:cNvGraphicFramePr>
              <p:nvPr>
                <p:extLst>
                  <p:ext uri="{D42A27DB-BD31-4B8C-83A1-F6EECF244321}">
                    <p14:modId xmlns:p14="http://schemas.microsoft.com/office/powerpoint/2010/main" val="1301587007"/>
                  </p:ext>
                </p:extLst>
              </p:nvPr>
            </p:nvGraphicFramePr>
            <p:xfrm>
              <a:off x="872177" y="3886200"/>
              <a:ext cx="1260475" cy="884237"/>
            </p:xfrm>
            <a:graphic>
              <a:graphicData uri="http://schemas.openxmlformats.org/presentationml/2006/ole">
                <mc:AlternateContent xmlns:mc="http://schemas.openxmlformats.org/markup-compatibility/2006">
                  <mc:Choice xmlns:v="urn:schemas-microsoft-com:vml" Requires="v">
                    <p:oleObj spid="_x0000_s19875" r:id="rId3" imgW="1261080" imgH="883800" progId="">
                      <p:embed/>
                    </p:oleObj>
                  </mc:Choice>
                  <mc:Fallback>
                    <p:oleObj r:id="rId3" imgW="1261080" imgH="883800" progId="">
                      <p:embed/>
                      <p:pic>
                        <p:nvPicPr>
                          <p:cNvPr id="0" name=""/>
                          <p:cNvPicPr/>
                          <p:nvPr/>
                        </p:nvPicPr>
                        <p:blipFill>
                          <a:blip r:embed="rId4"/>
                          <a:stretch>
                            <a:fillRect/>
                          </a:stretch>
                        </p:blipFill>
                        <p:spPr>
                          <a:xfrm>
                            <a:off x="872177" y="3886200"/>
                            <a:ext cx="1260475" cy="884237"/>
                          </a:xfrm>
                          <a:prstGeom prst="rect">
                            <a:avLst/>
                          </a:prstGeom>
                        </p:spPr>
                      </p:pic>
                    </p:oleObj>
                  </mc:Fallback>
                </mc:AlternateContent>
              </a:graphicData>
            </a:graphic>
          </p:graphicFrame>
          <p:sp>
            <p:nvSpPr>
              <p:cNvPr id="33" name="Oval 32"/>
              <p:cNvSpPr/>
              <p:nvPr/>
            </p:nvSpPr>
            <p:spPr>
              <a:xfrm>
                <a:off x="1242950" y="4114800"/>
                <a:ext cx="533400" cy="4572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p:cNvSpPr/>
            <p:nvPr/>
          </p:nvSpPr>
          <p:spPr bwMode="auto">
            <a:xfrm rot="19785223">
              <a:off x="3535419" y="1713121"/>
              <a:ext cx="361439" cy="353509"/>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sp>
        <p:nvSpPr>
          <p:cNvPr id="11" name="TextBox 10"/>
          <p:cNvSpPr txBox="1"/>
          <p:nvPr/>
        </p:nvSpPr>
        <p:spPr>
          <a:xfrm>
            <a:off x="6923561" y="4435570"/>
            <a:ext cx="1617030" cy="408873"/>
          </a:xfrm>
          <a:prstGeom prst="rect">
            <a:avLst/>
          </a:prstGeom>
          <a:noFill/>
        </p:spPr>
        <p:txBody>
          <a:bodyPr wrap="none" rtlCol="0">
            <a:spAutoFit/>
          </a:bodyPr>
          <a:lstStyle/>
          <a:p>
            <a:r>
              <a:rPr lang="en-US" sz="1400" dirty="0" err="1" smtClean="0">
                <a:latin typeface="Times New Roman" panose="02020603050405020304" pitchFamily="18" charset="0"/>
                <a:cs typeface="Times New Roman" panose="02020603050405020304" pitchFamily="18" charset="0"/>
              </a:rPr>
              <a:t>Glucoronidation</a:t>
            </a:r>
            <a:endParaRPr lang="en-US" sz="1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137106" y="4435570"/>
            <a:ext cx="1462792" cy="408873"/>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Hydroxylation</a:t>
            </a:r>
            <a:endParaRPr lang="en-US" sz="1400"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8404593" y="3968176"/>
            <a:ext cx="2354198" cy="1848964"/>
            <a:chOff x="5497513" y="3074195"/>
            <a:chExt cx="1981842" cy="1391797"/>
          </a:xfrm>
        </p:grpSpPr>
        <p:grpSp>
          <p:nvGrpSpPr>
            <p:cNvPr id="26" name="Group 25"/>
            <p:cNvGrpSpPr/>
            <p:nvPr/>
          </p:nvGrpSpPr>
          <p:grpSpPr>
            <a:xfrm>
              <a:off x="5497513" y="3074195"/>
              <a:ext cx="1893888" cy="1250950"/>
              <a:chOff x="3624263" y="2803525"/>
              <a:chExt cx="1893888" cy="1250950"/>
            </a:xfrm>
          </p:grpSpPr>
          <p:graphicFrame>
            <p:nvGraphicFramePr>
              <p:cNvPr id="28" name="Object 27"/>
              <p:cNvGraphicFramePr>
                <a:graphicFrameLocks noChangeAspect="1"/>
              </p:cNvGraphicFramePr>
              <p:nvPr>
                <p:extLst>
                  <p:ext uri="{D42A27DB-BD31-4B8C-83A1-F6EECF244321}">
                    <p14:modId xmlns:p14="http://schemas.microsoft.com/office/powerpoint/2010/main" val="1504398307"/>
                  </p:ext>
                </p:extLst>
              </p:nvPr>
            </p:nvGraphicFramePr>
            <p:xfrm>
              <a:off x="3624263" y="2803525"/>
              <a:ext cx="1893888" cy="1250950"/>
            </p:xfrm>
            <a:graphic>
              <a:graphicData uri="http://schemas.openxmlformats.org/presentationml/2006/ole">
                <mc:AlternateContent xmlns:mc="http://schemas.openxmlformats.org/markup-compatibility/2006">
                  <mc:Choice xmlns:v="urn:schemas-microsoft-com:vml" Requires="v">
                    <p:oleObj spid="_x0000_s19876" r:id="rId5" imgW="1894680" imgH="1251000" progId="">
                      <p:embed/>
                    </p:oleObj>
                  </mc:Choice>
                  <mc:Fallback>
                    <p:oleObj r:id="rId5" imgW="1894680" imgH="1251000" progId="">
                      <p:embed/>
                      <p:pic>
                        <p:nvPicPr>
                          <p:cNvPr id="0" name=""/>
                          <p:cNvPicPr/>
                          <p:nvPr/>
                        </p:nvPicPr>
                        <p:blipFill>
                          <a:blip r:embed="rId6"/>
                          <a:stretch>
                            <a:fillRect/>
                          </a:stretch>
                        </p:blipFill>
                        <p:spPr>
                          <a:xfrm>
                            <a:off x="3624263" y="2803525"/>
                            <a:ext cx="1893888" cy="1250950"/>
                          </a:xfrm>
                          <a:prstGeom prst="rect">
                            <a:avLst/>
                          </a:prstGeom>
                        </p:spPr>
                      </p:pic>
                    </p:oleObj>
                  </mc:Fallback>
                </mc:AlternateContent>
              </a:graphicData>
            </a:graphic>
          </p:graphicFrame>
          <p:sp>
            <p:nvSpPr>
              <p:cNvPr id="29" name="Oval 28"/>
              <p:cNvSpPr/>
              <p:nvPr/>
            </p:nvSpPr>
            <p:spPr>
              <a:xfrm>
                <a:off x="4038600" y="3048000"/>
                <a:ext cx="533400" cy="4572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p:cNvSpPr/>
            <p:nvPr/>
          </p:nvSpPr>
          <p:spPr bwMode="auto">
            <a:xfrm rot="20379294">
              <a:off x="6491977" y="3280619"/>
              <a:ext cx="987378" cy="1185373"/>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nvGrpSpPr>
          <p:cNvPr id="14" name="Group 13"/>
          <p:cNvGrpSpPr/>
          <p:nvPr/>
        </p:nvGrpSpPr>
        <p:grpSpPr>
          <a:xfrm>
            <a:off x="5436053" y="4091462"/>
            <a:ext cx="1594844" cy="1442488"/>
            <a:chOff x="2998497" y="3166998"/>
            <a:chExt cx="1342593" cy="1085824"/>
          </a:xfrm>
        </p:grpSpPr>
        <p:grpSp>
          <p:nvGrpSpPr>
            <p:cNvPr id="20" name="Group 19"/>
            <p:cNvGrpSpPr/>
            <p:nvPr/>
          </p:nvGrpSpPr>
          <p:grpSpPr>
            <a:xfrm>
              <a:off x="3049882" y="3230564"/>
              <a:ext cx="1260475" cy="938213"/>
              <a:chOff x="855662" y="1054893"/>
              <a:chExt cx="1260475" cy="938213"/>
            </a:xfrm>
          </p:grpSpPr>
          <p:graphicFrame>
            <p:nvGraphicFramePr>
              <p:cNvPr id="24" name="Object 23"/>
              <p:cNvGraphicFramePr>
                <a:graphicFrameLocks noChangeAspect="1"/>
              </p:cNvGraphicFramePr>
              <p:nvPr>
                <p:extLst>
                  <p:ext uri="{D42A27DB-BD31-4B8C-83A1-F6EECF244321}">
                    <p14:modId xmlns:p14="http://schemas.microsoft.com/office/powerpoint/2010/main" val="2097369618"/>
                  </p:ext>
                </p:extLst>
              </p:nvPr>
            </p:nvGraphicFramePr>
            <p:xfrm>
              <a:off x="855662" y="1054893"/>
              <a:ext cx="1260475" cy="938213"/>
            </p:xfrm>
            <a:graphic>
              <a:graphicData uri="http://schemas.openxmlformats.org/presentationml/2006/ole">
                <mc:AlternateContent xmlns:mc="http://schemas.openxmlformats.org/markup-compatibility/2006">
                  <mc:Choice xmlns:v="urn:schemas-microsoft-com:vml" Requires="v">
                    <p:oleObj spid="_x0000_s19877" r:id="rId7" imgW="1261080" imgH="938520" progId="">
                      <p:embed/>
                    </p:oleObj>
                  </mc:Choice>
                  <mc:Fallback>
                    <p:oleObj r:id="rId7" imgW="1261080" imgH="938520" progId="">
                      <p:embed/>
                      <p:pic>
                        <p:nvPicPr>
                          <p:cNvPr id="0" name=""/>
                          <p:cNvPicPr/>
                          <p:nvPr/>
                        </p:nvPicPr>
                        <p:blipFill>
                          <a:blip r:embed="rId8"/>
                          <a:stretch>
                            <a:fillRect/>
                          </a:stretch>
                        </p:blipFill>
                        <p:spPr>
                          <a:xfrm>
                            <a:off x="855662" y="1054893"/>
                            <a:ext cx="1260475" cy="938213"/>
                          </a:xfrm>
                          <a:prstGeom prst="rect">
                            <a:avLst/>
                          </a:prstGeom>
                        </p:spPr>
                      </p:pic>
                    </p:oleObj>
                  </mc:Fallback>
                </mc:AlternateContent>
              </a:graphicData>
            </a:graphic>
          </p:graphicFrame>
          <p:sp>
            <p:nvSpPr>
              <p:cNvPr id="25" name="Oval 24"/>
              <p:cNvSpPr/>
              <p:nvPr/>
            </p:nvSpPr>
            <p:spPr>
              <a:xfrm>
                <a:off x="1219200" y="1295400"/>
                <a:ext cx="533400" cy="4572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bwMode="auto">
            <a:xfrm rot="19785223">
              <a:off x="3568292" y="3166998"/>
              <a:ext cx="328581" cy="292156"/>
            </a:xfrm>
            <a:prstGeom prst="ellipse">
              <a:avLst/>
            </a:prstGeom>
            <a:noFill/>
            <a:ln w="2857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2" name="Oval 21"/>
            <p:cNvSpPr/>
            <p:nvPr/>
          </p:nvSpPr>
          <p:spPr bwMode="auto">
            <a:xfrm rot="19785223">
              <a:off x="4012509" y="3642781"/>
              <a:ext cx="328581" cy="292156"/>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3" name="Oval 22"/>
            <p:cNvSpPr/>
            <p:nvPr/>
          </p:nvSpPr>
          <p:spPr bwMode="auto">
            <a:xfrm rot="19785223">
              <a:off x="2998497" y="3725615"/>
              <a:ext cx="459678" cy="52720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grpSp>
        <p:nvGrpSpPr>
          <p:cNvPr id="15" name="Group 14"/>
          <p:cNvGrpSpPr/>
          <p:nvPr/>
        </p:nvGrpSpPr>
        <p:grpSpPr>
          <a:xfrm>
            <a:off x="2354179" y="4292954"/>
            <a:ext cx="1903616" cy="1432412"/>
            <a:chOff x="404073" y="3318670"/>
            <a:chExt cx="1602527" cy="1078240"/>
          </a:xfrm>
        </p:grpSpPr>
        <p:grpSp>
          <p:nvGrpSpPr>
            <p:cNvPr id="16" name="Group 15"/>
            <p:cNvGrpSpPr/>
            <p:nvPr/>
          </p:nvGrpSpPr>
          <p:grpSpPr>
            <a:xfrm>
              <a:off x="457200" y="3318670"/>
              <a:ext cx="1549400" cy="976313"/>
              <a:chOff x="3797796" y="2940050"/>
              <a:chExt cx="1549400" cy="976313"/>
            </a:xfrm>
          </p:grpSpPr>
          <p:graphicFrame>
            <p:nvGraphicFramePr>
              <p:cNvPr id="18" name="Object 17"/>
              <p:cNvGraphicFramePr>
                <a:graphicFrameLocks noChangeAspect="1"/>
              </p:cNvGraphicFramePr>
              <p:nvPr>
                <p:extLst>
                  <p:ext uri="{D42A27DB-BD31-4B8C-83A1-F6EECF244321}">
                    <p14:modId xmlns:p14="http://schemas.microsoft.com/office/powerpoint/2010/main" val="1694587868"/>
                  </p:ext>
                </p:extLst>
              </p:nvPr>
            </p:nvGraphicFramePr>
            <p:xfrm>
              <a:off x="3797796" y="2940050"/>
              <a:ext cx="1549400" cy="976313"/>
            </p:xfrm>
            <a:graphic>
              <a:graphicData uri="http://schemas.openxmlformats.org/presentationml/2006/ole">
                <mc:AlternateContent xmlns:mc="http://schemas.openxmlformats.org/markup-compatibility/2006">
                  <mc:Choice xmlns:v="urn:schemas-microsoft-com:vml" Requires="v">
                    <p:oleObj spid="_x0000_s19878" r:id="rId9" imgW="1548720" imgH="976680" progId="">
                      <p:embed/>
                    </p:oleObj>
                  </mc:Choice>
                  <mc:Fallback>
                    <p:oleObj r:id="rId9" imgW="1548720" imgH="976680" progId="">
                      <p:embed/>
                      <p:pic>
                        <p:nvPicPr>
                          <p:cNvPr id="0" name=""/>
                          <p:cNvPicPr/>
                          <p:nvPr/>
                        </p:nvPicPr>
                        <p:blipFill>
                          <a:blip r:embed="rId10"/>
                          <a:stretch>
                            <a:fillRect/>
                          </a:stretch>
                        </p:blipFill>
                        <p:spPr>
                          <a:xfrm>
                            <a:off x="3797796" y="2940050"/>
                            <a:ext cx="1549400" cy="976313"/>
                          </a:xfrm>
                          <a:prstGeom prst="rect">
                            <a:avLst/>
                          </a:prstGeom>
                        </p:spPr>
                      </p:pic>
                    </p:oleObj>
                  </mc:Fallback>
                </mc:AlternateContent>
              </a:graphicData>
            </a:graphic>
          </p:graphicFrame>
          <p:sp>
            <p:nvSpPr>
              <p:cNvPr id="19" name="Oval 18"/>
              <p:cNvSpPr/>
              <p:nvPr/>
            </p:nvSpPr>
            <p:spPr>
              <a:xfrm>
                <a:off x="4457885" y="3200400"/>
                <a:ext cx="533400" cy="4572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p:cNvSpPr/>
            <p:nvPr/>
          </p:nvSpPr>
          <p:spPr bwMode="auto">
            <a:xfrm rot="19785223">
              <a:off x="404073" y="3869703"/>
              <a:ext cx="776379" cy="52720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sp>
        <p:nvSpPr>
          <p:cNvPr id="34" name="TextBox 33"/>
          <p:cNvSpPr txBox="1"/>
          <p:nvPr/>
        </p:nvSpPr>
        <p:spPr>
          <a:xfrm>
            <a:off x="2274242" y="553439"/>
            <a:ext cx="6935488" cy="461665"/>
          </a:xfrm>
          <a:prstGeom prst="rect">
            <a:avLst/>
          </a:prstGeom>
          <a:noFill/>
        </p:spPr>
        <p:txBody>
          <a:bodyPr wrap="none" rtlCol="0">
            <a:spAutoFit/>
          </a:bodyPr>
          <a:lstStyle/>
          <a:p>
            <a:r>
              <a:rPr lang="en-US" sz="2400" dirty="0" smtClean="0"/>
              <a:t>Certain chemical groups represent metabolic hotspots</a:t>
            </a:r>
            <a:endParaRPr lang="en-US" sz="2400" dirty="0"/>
          </a:p>
        </p:txBody>
      </p:sp>
    </p:spTree>
    <p:extLst>
      <p:ext uri="{BB962C8B-B14F-4D97-AF65-F5344CB8AC3E}">
        <p14:creationId xmlns:p14="http://schemas.microsoft.com/office/powerpoint/2010/main" val="101017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2113" y="352949"/>
            <a:ext cx="2498889" cy="584775"/>
          </a:xfrm>
          <a:prstGeom prst="rect">
            <a:avLst/>
          </a:prstGeom>
          <a:noFill/>
        </p:spPr>
        <p:txBody>
          <a:bodyPr wrap="none" rtlCol="0">
            <a:spAutoFit/>
          </a:bodyPr>
          <a:lstStyle/>
          <a:p>
            <a:r>
              <a:rPr lang="en-US" sz="3200" dirty="0" smtClean="0"/>
              <a:t>What is drug?</a:t>
            </a:r>
            <a:endParaRPr lang="en-US" sz="3200" dirty="0"/>
          </a:p>
        </p:txBody>
      </p:sp>
      <p:sp>
        <p:nvSpPr>
          <p:cNvPr id="3" name="TextBox 2"/>
          <p:cNvSpPr txBox="1"/>
          <p:nvPr/>
        </p:nvSpPr>
        <p:spPr>
          <a:xfrm>
            <a:off x="1132114" y="1578429"/>
            <a:ext cx="8956426" cy="461665"/>
          </a:xfrm>
          <a:prstGeom prst="rect">
            <a:avLst/>
          </a:prstGeom>
          <a:noFill/>
        </p:spPr>
        <p:txBody>
          <a:bodyPr wrap="none" rtlCol="0">
            <a:spAutoFit/>
          </a:bodyPr>
          <a:lstStyle/>
          <a:p>
            <a:r>
              <a:rPr lang="en-US" sz="2400" dirty="0" smtClean="0"/>
              <a:t>There are mainly two reasons why drug candidates fail in clinical trials:</a:t>
            </a:r>
            <a:endParaRPr lang="en-US" sz="2400" dirty="0"/>
          </a:p>
        </p:txBody>
      </p:sp>
      <p:sp>
        <p:nvSpPr>
          <p:cNvPr id="4" name="TextBox 3"/>
          <p:cNvSpPr txBox="1"/>
          <p:nvPr/>
        </p:nvSpPr>
        <p:spPr>
          <a:xfrm>
            <a:off x="1132114" y="2447799"/>
            <a:ext cx="2913362" cy="461665"/>
          </a:xfrm>
          <a:prstGeom prst="rect">
            <a:avLst/>
          </a:prstGeom>
          <a:noFill/>
        </p:spPr>
        <p:txBody>
          <a:bodyPr wrap="none" rtlCol="0">
            <a:spAutoFit/>
          </a:bodyPr>
          <a:lstStyle/>
          <a:p>
            <a:pPr marL="285750" indent="-285750">
              <a:buFont typeface="Arial" charset="0"/>
              <a:buChar char="•"/>
            </a:pPr>
            <a:r>
              <a:rPr lang="en-US" sz="2400" dirty="0" smtClean="0"/>
              <a:t>Insufficient </a:t>
            </a:r>
            <a:r>
              <a:rPr lang="en-US" sz="2400" b="1" dirty="0" smtClean="0">
                <a:solidFill>
                  <a:srgbClr val="FF0000"/>
                </a:solidFill>
              </a:rPr>
              <a:t>efficacy</a:t>
            </a:r>
            <a:endParaRPr lang="en-US" sz="2400" b="1" dirty="0">
              <a:solidFill>
                <a:srgbClr val="FF0000"/>
              </a:solidFill>
            </a:endParaRPr>
          </a:p>
        </p:txBody>
      </p:sp>
      <p:sp>
        <p:nvSpPr>
          <p:cNvPr id="5" name="TextBox 4"/>
          <p:cNvSpPr txBox="1"/>
          <p:nvPr/>
        </p:nvSpPr>
        <p:spPr>
          <a:xfrm>
            <a:off x="1132113" y="3231570"/>
            <a:ext cx="2709653" cy="461665"/>
          </a:xfrm>
          <a:prstGeom prst="rect">
            <a:avLst/>
          </a:prstGeom>
          <a:noFill/>
        </p:spPr>
        <p:txBody>
          <a:bodyPr wrap="none" rtlCol="0">
            <a:spAutoFit/>
          </a:bodyPr>
          <a:lstStyle/>
          <a:p>
            <a:pPr marL="285750" indent="-285750">
              <a:buFont typeface="Arial" charset="0"/>
              <a:buChar char="•"/>
            </a:pPr>
            <a:r>
              <a:rPr lang="en-US" sz="2400" dirty="0" smtClean="0"/>
              <a:t>Insufficient </a:t>
            </a:r>
            <a:r>
              <a:rPr lang="en-US" sz="2400" b="1" dirty="0" smtClean="0">
                <a:solidFill>
                  <a:srgbClr val="FF0000"/>
                </a:solidFill>
              </a:rPr>
              <a:t>safety</a:t>
            </a:r>
            <a:endParaRPr lang="en-US" sz="2400" b="1" dirty="0">
              <a:solidFill>
                <a:srgbClr val="FF0000"/>
              </a:solidFill>
            </a:endParaRPr>
          </a:p>
        </p:txBody>
      </p:sp>
      <p:sp>
        <p:nvSpPr>
          <p:cNvPr id="6" name="TextBox 5"/>
          <p:cNvSpPr txBox="1"/>
          <p:nvPr/>
        </p:nvSpPr>
        <p:spPr>
          <a:xfrm>
            <a:off x="1132113" y="4120833"/>
            <a:ext cx="7711022" cy="461665"/>
          </a:xfrm>
          <a:prstGeom prst="rect">
            <a:avLst/>
          </a:prstGeom>
          <a:noFill/>
        </p:spPr>
        <p:txBody>
          <a:bodyPr wrap="none" rtlCol="0">
            <a:spAutoFit/>
          </a:bodyPr>
          <a:lstStyle/>
          <a:p>
            <a:pPr marL="285750" indent="-285750">
              <a:buFont typeface="Arial" charset="0"/>
              <a:buChar char="•"/>
            </a:pPr>
            <a:r>
              <a:rPr lang="en-US" sz="2400" dirty="0" smtClean="0"/>
              <a:t>The balance between safety and efficacy is not acceptable</a:t>
            </a:r>
            <a:endParaRPr lang="en-US" sz="2400" dirty="0"/>
          </a:p>
        </p:txBody>
      </p:sp>
      <p:sp>
        <p:nvSpPr>
          <p:cNvPr id="7" name="Date Placeholder 6"/>
          <p:cNvSpPr>
            <a:spLocks noGrp="1"/>
          </p:cNvSpPr>
          <p:nvPr>
            <p:ph type="dt" sz="half" idx="10"/>
          </p:nvPr>
        </p:nvSpPr>
        <p:spPr/>
        <p:txBody>
          <a:bodyPr/>
          <a:lstStyle/>
          <a:p>
            <a:r>
              <a:rPr lang="de-DE" smtClean="0"/>
              <a:t>Daniel  Seeliger</a:t>
            </a:r>
            <a:endParaRPr lang="en-US"/>
          </a:p>
        </p:txBody>
      </p:sp>
      <p:sp>
        <p:nvSpPr>
          <p:cNvPr id="8" name="Footer Placeholder 7"/>
          <p:cNvSpPr>
            <a:spLocks noGrp="1"/>
          </p:cNvSpPr>
          <p:nvPr>
            <p:ph type="ftr" sz="quarter" idx="11"/>
          </p:nvPr>
        </p:nvSpPr>
        <p:spPr/>
        <p:txBody>
          <a:bodyPr/>
          <a:lstStyle/>
          <a:p>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fld id="{1DDE1F66-3D37-E746-9170-2499EDF2C585}" type="slidenum">
              <a:rPr lang="en-US" smtClean="0"/>
              <a:t>5</a:t>
            </a:fld>
            <a:endParaRPr lang="en-US"/>
          </a:p>
        </p:txBody>
      </p:sp>
    </p:spTree>
    <p:extLst>
      <p:ext uri="{BB962C8B-B14F-4D97-AF65-F5344CB8AC3E}">
        <p14:creationId xmlns:p14="http://schemas.microsoft.com/office/powerpoint/2010/main" val="18322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50</a:t>
            </a:fld>
            <a:endParaRPr lang="en-US"/>
          </a:p>
        </p:txBody>
      </p:sp>
      <p:sp>
        <p:nvSpPr>
          <p:cNvPr id="6" name="Rectangle 5"/>
          <p:cNvSpPr/>
          <p:nvPr/>
        </p:nvSpPr>
        <p:spPr>
          <a:xfrm>
            <a:off x="3301711" y="4647397"/>
            <a:ext cx="1559529" cy="646331"/>
          </a:xfrm>
          <a:prstGeom prst="rect">
            <a:avLst/>
          </a:prstGeom>
        </p:spPr>
        <p:txBody>
          <a:bodyPr wrap="none">
            <a:spAutoFit/>
          </a:bodyPr>
          <a:lstStyle/>
          <a:p>
            <a:pPr algn="ctr"/>
            <a:r>
              <a:rPr lang="en-US" dirty="0" smtClean="0">
                <a:latin typeface="Times New Roman" panose="02020603050405020304" pitchFamily="18" charset="0"/>
                <a:cs typeface="Times New Roman" panose="02020603050405020304" pitchFamily="18" charset="0"/>
              </a:rPr>
              <a:t>HLM Clint</a:t>
            </a:r>
          </a:p>
          <a:p>
            <a:pPr algn="ctr"/>
            <a:r>
              <a:rPr lang="en-US" dirty="0" smtClean="0">
                <a:latin typeface="Times New Roman" panose="02020603050405020304" pitchFamily="18" charset="0"/>
                <a:cs typeface="Times New Roman" panose="02020603050405020304" pitchFamily="18" charset="0"/>
              </a:rPr>
              <a:t>112 </a:t>
            </a:r>
            <a:r>
              <a:rPr lang="en-US" dirty="0" smtClean="0">
                <a:latin typeface="Symbol" panose="05050102010706020507" pitchFamily="18" charset="2"/>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l/min/mg</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6656461" y="4671538"/>
            <a:ext cx="1452642" cy="646331"/>
          </a:xfrm>
          <a:prstGeom prst="rect">
            <a:avLst/>
          </a:prstGeom>
        </p:spPr>
        <p:txBody>
          <a:bodyPr wrap="none">
            <a:spAutoFit/>
          </a:bodyPr>
          <a:lstStyle/>
          <a:p>
            <a:r>
              <a:rPr lang="en-US" dirty="0" smtClean="0">
                <a:latin typeface="Times New Roman" panose="02020603050405020304" pitchFamily="18" charset="0"/>
                <a:cs typeface="Times New Roman" panose="02020603050405020304" pitchFamily="18" charset="0"/>
              </a:rPr>
              <a:t>HLM </a:t>
            </a:r>
            <a:r>
              <a:rPr lang="en-US" dirty="0">
                <a:latin typeface="Times New Roman" panose="02020603050405020304" pitchFamily="18" charset="0"/>
                <a:cs typeface="Times New Roman" panose="02020603050405020304" pitchFamily="18" charset="0"/>
              </a:rPr>
              <a:t>Clint</a:t>
            </a:r>
          </a:p>
          <a:p>
            <a:r>
              <a:rPr lang="en-US" dirty="0" smtClean="0">
                <a:latin typeface="Times New Roman" panose="02020603050405020304" pitchFamily="18" charset="0"/>
                <a:cs typeface="Times New Roman" panose="02020603050405020304" pitchFamily="18" charset="0"/>
              </a:rPr>
              <a:t>28 </a:t>
            </a:r>
            <a:r>
              <a:rPr lang="en-US" dirty="0" smtClean="0">
                <a:latin typeface="Symbol" panose="05050102010706020507" pitchFamily="18" charset="2"/>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l/min/mg</a:t>
            </a:r>
            <a:endParaRPr lang="en-US" dirty="0">
              <a:latin typeface="Times New Roman" panose="02020603050405020304" pitchFamily="18" charset="0"/>
              <a:cs typeface="Times New Roman" panose="02020603050405020304" pitchFamily="18"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2079792899"/>
              </p:ext>
            </p:extLst>
          </p:nvPr>
        </p:nvGraphicFramePr>
        <p:xfrm>
          <a:off x="2667979" y="1985211"/>
          <a:ext cx="2715923" cy="2431306"/>
        </p:xfrm>
        <a:graphic>
          <a:graphicData uri="http://schemas.openxmlformats.org/presentationml/2006/ole">
            <mc:AlternateContent xmlns:mc="http://schemas.openxmlformats.org/markup-compatibility/2006">
              <mc:Choice xmlns:v="urn:schemas-microsoft-com:vml" Requires="v">
                <p:oleObj spid="_x0000_s30919" r:id="rId3" imgW="1788120" imgH="1600920" progId="">
                  <p:embed/>
                </p:oleObj>
              </mc:Choice>
              <mc:Fallback>
                <p:oleObj r:id="rId3" imgW="1788120" imgH="1600920" progId="">
                  <p:embed/>
                  <p:pic>
                    <p:nvPicPr>
                      <p:cNvPr id="0" name=""/>
                      <p:cNvPicPr/>
                      <p:nvPr/>
                    </p:nvPicPr>
                    <p:blipFill>
                      <a:blip r:embed="rId4"/>
                      <a:stretch>
                        <a:fillRect/>
                      </a:stretch>
                    </p:blipFill>
                    <p:spPr>
                      <a:xfrm>
                        <a:off x="2667979" y="1985211"/>
                        <a:ext cx="2715923" cy="2431306"/>
                      </a:xfrm>
                      <a:prstGeom prst="rect">
                        <a:avLst/>
                      </a:prstGeom>
                    </p:spPr>
                  </p:pic>
                </p:oleObj>
              </mc:Fallback>
            </mc:AlternateContent>
          </a:graphicData>
        </a:graphic>
      </p:graphicFrame>
      <p:sp>
        <p:nvSpPr>
          <p:cNvPr id="15" name="Oval 14"/>
          <p:cNvSpPr/>
          <p:nvPr/>
        </p:nvSpPr>
        <p:spPr bwMode="auto">
          <a:xfrm rot="20478415">
            <a:off x="3941014" y="2939823"/>
            <a:ext cx="1667408" cy="80102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nvGrpSpPr>
          <p:cNvPr id="9" name="Group 8"/>
          <p:cNvGrpSpPr/>
          <p:nvPr/>
        </p:nvGrpSpPr>
        <p:grpSpPr>
          <a:xfrm>
            <a:off x="6118491" y="1985211"/>
            <a:ext cx="2386743" cy="2431306"/>
            <a:chOff x="2797175" y="3005539"/>
            <a:chExt cx="1570870" cy="1600200"/>
          </a:xfrm>
        </p:grpSpPr>
        <p:graphicFrame>
          <p:nvGraphicFramePr>
            <p:cNvPr id="12" name="Object 11"/>
            <p:cNvGraphicFramePr>
              <a:graphicFrameLocks noChangeAspect="1"/>
            </p:cNvGraphicFramePr>
            <p:nvPr>
              <p:extLst>
                <p:ext uri="{D42A27DB-BD31-4B8C-83A1-F6EECF244321}">
                  <p14:modId xmlns:p14="http://schemas.microsoft.com/office/powerpoint/2010/main" val="487931274"/>
                </p:ext>
              </p:extLst>
            </p:nvPr>
          </p:nvGraphicFramePr>
          <p:xfrm>
            <a:off x="2797175" y="3005539"/>
            <a:ext cx="1470025" cy="1600200"/>
          </p:xfrm>
          <a:graphic>
            <a:graphicData uri="http://schemas.openxmlformats.org/presentationml/2006/ole">
              <mc:AlternateContent xmlns:mc="http://schemas.openxmlformats.org/markup-compatibility/2006">
                <mc:Choice xmlns:v="urn:schemas-microsoft-com:vml" Requires="v">
                  <p:oleObj spid="_x0000_s30920" r:id="rId5" imgW="1469520" imgH="1600920" progId="">
                    <p:embed/>
                  </p:oleObj>
                </mc:Choice>
                <mc:Fallback>
                  <p:oleObj r:id="rId5" imgW="1469520" imgH="1600920" progId="">
                    <p:embed/>
                    <p:pic>
                      <p:nvPicPr>
                        <p:cNvPr id="0" name=""/>
                        <p:cNvPicPr/>
                        <p:nvPr/>
                      </p:nvPicPr>
                      <p:blipFill>
                        <a:blip r:embed="rId6"/>
                        <a:stretch>
                          <a:fillRect/>
                        </a:stretch>
                      </p:blipFill>
                      <p:spPr>
                        <a:xfrm>
                          <a:off x="2797175" y="3005539"/>
                          <a:ext cx="1470025" cy="1600200"/>
                        </a:xfrm>
                        <a:prstGeom prst="rect">
                          <a:avLst/>
                        </a:prstGeom>
                      </p:spPr>
                    </p:pic>
                  </p:oleObj>
                </mc:Fallback>
              </mc:AlternateContent>
            </a:graphicData>
          </a:graphic>
        </p:graphicFrame>
        <p:sp>
          <p:nvSpPr>
            <p:cNvPr id="13" name="Oval 12"/>
            <p:cNvSpPr/>
            <p:nvPr/>
          </p:nvSpPr>
          <p:spPr bwMode="auto">
            <a:xfrm rot="20500199">
              <a:off x="3672463" y="3765028"/>
              <a:ext cx="695582" cy="386801"/>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pSp>
      <p:sp>
        <p:nvSpPr>
          <p:cNvPr id="16" name="TextBox 15"/>
          <p:cNvSpPr txBox="1"/>
          <p:nvPr/>
        </p:nvSpPr>
        <p:spPr>
          <a:xfrm>
            <a:off x="838200" y="360948"/>
            <a:ext cx="10254916" cy="1477328"/>
          </a:xfrm>
          <a:prstGeom prst="rect">
            <a:avLst/>
          </a:prstGeom>
          <a:noFill/>
        </p:spPr>
        <p:txBody>
          <a:bodyPr wrap="square" rtlCol="0">
            <a:spAutoFit/>
          </a:bodyPr>
          <a:lstStyle/>
          <a:p>
            <a:pPr marL="285750" indent="-285750">
              <a:buFont typeface="Arial" charset="0"/>
              <a:buChar char="•"/>
            </a:pPr>
            <a:r>
              <a:rPr lang="en-US" dirty="0" smtClean="0"/>
              <a:t>Metabolic stability is tested in cell culture containing human liver </a:t>
            </a:r>
            <a:r>
              <a:rPr lang="en-US" dirty="0" err="1" smtClean="0"/>
              <a:t>microsomes</a:t>
            </a:r>
            <a:r>
              <a:rPr lang="en-US" dirty="0" smtClean="0"/>
              <a:t> or rat liver </a:t>
            </a:r>
            <a:r>
              <a:rPr lang="en-US" dirty="0" err="1" smtClean="0"/>
              <a:t>microsomes</a:t>
            </a:r>
            <a:r>
              <a:rPr lang="en-US" dirty="0" smtClean="0"/>
              <a:t> which express most enzymes which are relevant for metabolism.</a:t>
            </a:r>
          </a:p>
          <a:p>
            <a:pPr marL="285750" indent="-285750">
              <a:buFont typeface="Arial" charset="0"/>
              <a:buChar char="•"/>
            </a:pPr>
            <a:r>
              <a:rPr lang="en-US" dirty="0" smtClean="0"/>
              <a:t>The results are either given as </a:t>
            </a:r>
            <a:r>
              <a:rPr lang="en-US" dirty="0" smtClean="0">
                <a:solidFill>
                  <a:srgbClr val="FF0000"/>
                </a:solidFill>
              </a:rPr>
              <a:t>intrinsic clearance </a:t>
            </a:r>
            <a:r>
              <a:rPr lang="en-US" dirty="0" smtClean="0"/>
              <a:t>(Cl</a:t>
            </a:r>
            <a:r>
              <a:rPr lang="en-US" baseline="-25000" dirty="0" smtClean="0"/>
              <a:t>int</a:t>
            </a:r>
            <a:r>
              <a:rPr lang="en-US" dirty="0" smtClean="0"/>
              <a:t>) given in volume of blood which is cleared from drug per time and liver mass, or as %QH which the fraction of drug cleared from the blood in during one passage of the liver.</a:t>
            </a:r>
            <a:endParaRPr lang="en-US" dirty="0"/>
          </a:p>
        </p:txBody>
      </p:sp>
      <p:sp>
        <p:nvSpPr>
          <p:cNvPr id="17" name="TextBox 16"/>
          <p:cNvSpPr txBox="1"/>
          <p:nvPr/>
        </p:nvSpPr>
        <p:spPr>
          <a:xfrm>
            <a:off x="2147823" y="5408831"/>
            <a:ext cx="6994735" cy="369332"/>
          </a:xfrm>
          <a:prstGeom prst="rect">
            <a:avLst/>
          </a:prstGeom>
          <a:noFill/>
        </p:spPr>
        <p:txBody>
          <a:bodyPr wrap="none" rtlCol="0">
            <a:spAutoFit/>
          </a:bodyPr>
          <a:lstStyle/>
          <a:p>
            <a:r>
              <a:rPr lang="en-US" dirty="0" smtClean="0"/>
              <a:t>Removal of the phenyl ring improves stability in human liver </a:t>
            </a:r>
            <a:r>
              <a:rPr lang="en-US" dirty="0" err="1" smtClean="0"/>
              <a:t>microsomes</a:t>
            </a:r>
            <a:r>
              <a:rPr lang="en-US" dirty="0" smtClean="0"/>
              <a:t>.</a:t>
            </a:r>
            <a:endParaRPr lang="en-US" dirty="0"/>
          </a:p>
        </p:txBody>
      </p:sp>
    </p:spTree>
    <p:extLst>
      <p:ext uri="{BB962C8B-B14F-4D97-AF65-F5344CB8AC3E}">
        <p14:creationId xmlns:p14="http://schemas.microsoft.com/office/powerpoint/2010/main" val="156835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51</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49449681"/>
              </p:ext>
            </p:extLst>
          </p:nvPr>
        </p:nvGraphicFramePr>
        <p:xfrm>
          <a:off x="1463896" y="783627"/>
          <a:ext cx="3312854" cy="1436784"/>
        </p:xfrm>
        <a:graphic>
          <a:graphicData uri="http://schemas.openxmlformats.org/presentationml/2006/ole">
            <mc:AlternateContent xmlns:mc="http://schemas.openxmlformats.org/markup-compatibility/2006">
              <mc:Choice xmlns:v="urn:schemas-microsoft-com:vml" Requires="v">
                <p:oleObj spid="_x0000_s31941" r:id="rId3" imgW="2166480" imgH="939960" progId="">
                  <p:embed/>
                </p:oleObj>
              </mc:Choice>
              <mc:Fallback>
                <p:oleObj r:id="rId3" imgW="2166480" imgH="939960" progId="">
                  <p:embed/>
                  <p:pic>
                    <p:nvPicPr>
                      <p:cNvPr id="0" name=""/>
                      <p:cNvPicPr/>
                      <p:nvPr/>
                    </p:nvPicPr>
                    <p:blipFill>
                      <a:blip r:embed="rId4"/>
                      <a:stretch>
                        <a:fillRect/>
                      </a:stretch>
                    </p:blipFill>
                    <p:spPr>
                      <a:xfrm>
                        <a:off x="1463896" y="783627"/>
                        <a:ext cx="3312854" cy="143678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37154661"/>
              </p:ext>
            </p:extLst>
          </p:nvPr>
        </p:nvGraphicFramePr>
        <p:xfrm>
          <a:off x="5897529" y="874226"/>
          <a:ext cx="3312854" cy="1436784"/>
        </p:xfrm>
        <a:graphic>
          <a:graphicData uri="http://schemas.openxmlformats.org/presentationml/2006/ole">
            <mc:AlternateContent xmlns:mc="http://schemas.openxmlformats.org/markup-compatibility/2006">
              <mc:Choice xmlns:v="urn:schemas-microsoft-com:vml" Requires="v">
                <p:oleObj spid="_x0000_s31942" r:id="rId5" imgW="2166480" imgH="939960" progId="">
                  <p:embed/>
                </p:oleObj>
              </mc:Choice>
              <mc:Fallback>
                <p:oleObj r:id="rId5" imgW="2166480" imgH="939960" progId="">
                  <p:embed/>
                  <p:pic>
                    <p:nvPicPr>
                      <p:cNvPr id="0" name=""/>
                      <p:cNvPicPr/>
                      <p:nvPr/>
                    </p:nvPicPr>
                    <p:blipFill>
                      <a:blip r:embed="rId6"/>
                      <a:stretch>
                        <a:fillRect/>
                      </a:stretch>
                    </p:blipFill>
                    <p:spPr>
                      <a:xfrm>
                        <a:off x="5897529" y="874226"/>
                        <a:ext cx="3312854" cy="1436784"/>
                      </a:xfrm>
                      <a:prstGeom prst="rect">
                        <a:avLst/>
                      </a:prstGeom>
                    </p:spPr>
                  </p:pic>
                </p:oleObj>
              </mc:Fallback>
            </mc:AlternateContent>
          </a:graphicData>
        </a:graphic>
      </p:graphicFrame>
      <p:sp>
        <p:nvSpPr>
          <p:cNvPr id="8" name="TextBox 7"/>
          <p:cNvSpPr txBox="1"/>
          <p:nvPr/>
        </p:nvSpPr>
        <p:spPr>
          <a:xfrm>
            <a:off x="2337881" y="2562178"/>
            <a:ext cx="1616148" cy="646331"/>
          </a:xfrm>
          <a:prstGeom prst="rect">
            <a:avLst/>
          </a:prstGeom>
          <a:noFill/>
        </p:spPr>
        <p:txBody>
          <a:bodyPr wrap="none" rtlCol="0">
            <a:spAutoFit/>
          </a:bodyPr>
          <a:lstStyle/>
          <a:p>
            <a:pPr algn="ctr"/>
            <a:r>
              <a:rPr lang="en-US" dirty="0" smtClean="0">
                <a:latin typeface="Times New Roman" panose="02020603050405020304" pitchFamily="18" charset="0"/>
                <a:cs typeface="Times New Roman" panose="02020603050405020304" pitchFamily="18" charset="0"/>
              </a:rPr>
              <a:t>&lt;5% remaining</a:t>
            </a:r>
          </a:p>
          <a:p>
            <a:pPr algn="ctr"/>
            <a:r>
              <a:rPr lang="en-US" dirty="0" smtClean="0">
                <a:latin typeface="Times New Roman" panose="02020603050405020304" pitchFamily="18" charset="0"/>
                <a:cs typeface="Times New Roman" panose="02020603050405020304" pitchFamily="18" charset="0"/>
              </a:rPr>
              <a:t>RLM </a:t>
            </a:r>
            <a:r>
              <a:rPr lang="en-US" dirty="0">
                <a:latin typeface="Times New Roman" panose="02020603050405020304" pitchFamily="18" charset="0"/>
                <a:cs typeface="Times New Roman" panose="02020603050405020304" pitchFamily="18" charset="0"/>
              </a:rPr>
              <a:t>@30 min</a:t>
            </a:r>
          </a:p>
        </p:txBody>
      </p:sp>
      <p:sp>
        <p:nvSpPr>
          <p:cNvPr id="9" name="TextBox 8"/>
          <p:cNvSpPr txBox="1"/>
          <p:nvPr/>
        </p:nvSpPr>
        <p:spPr>
          <a:xfrm>
            <a:off x="6752294" y="2482566"/>
            <a:ext cx="1603324" cy="646331"/>
          </a:xfrm>
          <a:prstGeom prst="rect">
            <a:avLst/>
          </a:prstGeom>
          <a:noFill/>
        </p:spPr>
        <p:txBody>
          <a:bodyPr wrap="none" rtlCol="0">
            <a:spAutoFit/>
          </a:bodyPr>
          <a:lstStyle>
            <a:defPPr>
              <a:defRPr lang="en-US"/>
            </a:defPPr>
            <a:lvl1pPr algn="ctr">
              <a:defRPr sz="1200">
                <a:latin typeface="Times New Roman" panose="02020603050405020304" pitchFamily="18" charset="0"/>
                <a:cs typeface="Times New Roman" panose="02020603050405020304" pitchFamily="18" charset="0"/>
              </a:defRPr>
            </a:lvl1pPr>
          </a:lstStyle>
          <a:p>
            <a:r>
              <a:rPr lang="en-US" sz="1800" dirty="0"/>
              <a:t>96% remaining</a:t>
            </a:r>
          </a:p>
          <a:p>
            <a:r>
              <a:rPr lang="en-US" sz="1800" dirty="0"/>
              <a:t>RLM @30 min</a:t>
            </a:r>
          </a:p>
        </p:txBody>
      </p:sp>
      <p:sp>
        <p:nvSpPr>
          <p:cNvPr id="10" name="Oval 9"/>
          <p:cNvSpPr/>
          <p:nvPr/>
        </p:nvSpPr>
        <p:spPr bwMode="auto">
          <a:xfrm rot="20478415">
            <a:off x="1242214" y="1375369"/>
            <a:ext cx="646852" cy="605562"/>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1" name="Oval 10"/>
          <p:cNvSpPr/>
          <p:nvPr/>
        </p:nvSpPr>
        <p:spPr bwMode="auto">
          <a:xfrm rot="20478415">
            <a:off x="5776421" y="1169846"/>
            <a:ext cx="711540" cy="806004"/>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4" name="TextBox 13"/>
          <p:cNvSpPr txBox="1"/>
          <p:nvPr/>
        </p:nvSpPr>
        <p:spPr>
          <a:xfrm>
            <a:off x="1463896" y="4327125"/>
            <a:ext cx="9988568" cy="830997"/>
          </a:xfrm>
          <a:prstGeom prst="rect">
            <a:avLst/>
          </a:prstGeom>
          <a:noFill/>
        </p:spPr>
        <p:txBody>
          <a:bodyPr wrap="none" rtlCol="0">
            <a:spAutoFit/>
          </a:bodyPr>
          <a:lstStyle/>
          <a:p>
            <a:pPr marL="285750" indent="-285750">
              <a:buFont typeface="Arial" charset="0"/>
              <a:buChar char="•"/>
            </a:pPr>
            <a:r>
              <a:rPr lang="en-US" sz="2400" dirty="0" smtClean="0"/>
              <a:t>Benzylic positions are often oxidized to the corresponding alcohol.</a:t>
            </a:r>
          </a:p>
          <a:p>
            <a:pPr marL="285750" indent="-285750">
              <a:buFont typeface="Arial" charset="0"/>
              <a:buChar char="•"/>
            </a:pPr>
            <a:r>
              <a:rPr lang="en-US" sz="2400" dirty="0" smtClean="0"/>
              <a:t>Blocking of the metabolic hotspot with fluorine improves metabolic stability.</a:t>
            </a:r>
            <a:endParaRPr lang="en-US" sz="2400" dirty="0"/>
          </a:p>
        </p:txBody>
      </p:sp>
    </p:spTree>
    <p:extLst>
      <p:ext uri="{BB962C8B-B14F-4D97-AF65-F5344CB8AC3E}">
        <p14:creationId xmlns:p14="http://schemas.microsoft.com/office/powerpoint/2010/main" val="9217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52</a:t>
            </a:fld>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310096595"/>
              </p:ext>
            </p:extLst>
          </p:nvPr>
        </p:nvGraphicFramePr>
        <p:xfrm>
          <a:off x="3273731" y="477707"/>
          <a:ext cx="4776873" cy="1219040"/>
        </p:xfrm>
        <a:graphic>
          <a:graphicData uri="http://schemas.openxmlformats.org/presentationml/2006/ole">
            <mc:AlternateContent xmlns:mc="http://schemas.openxmlformats.org/markup-compatibility/2006">
              <mc:Choice xmlns:v="urn:schemas-microsoft-com:vml" Requires="v">
                <p:oleObj spid="_x0000_s32965" r:id="rId3" imgW="2748960" imgH="701640" progId="">
                  <p:embed/>
                </p:oleObj>
              </mc:Choice>
              <mc:Fallback>
                <p:oleObj r:id="rId3" imgW="2748960" imgH="701640" progId="">
                  <p:embed/>
                  <p:pic>
                    <p:nvPicPr>
                      <p:cNvPr id="0" name=""/>
                      <p:cNvPicPr/>
                      <p:nvPr/>
                    </p:nvPicPr>
                    <p:blipFill>
                      <a:blip r:embed="rId4"/>
                      <a:stretch>
                        <a:fillRect/>
                      </a:stretch>
                    </p:blipFill>
                    <p:spPr>
                      <a:xfrm>
                        <a:off x="3273731" y="477707"/>
                        <a:ext cx="4776873" cy="1219040"/>
                      </a:xfrm>
                      <a:prstGeom prst="rect">
                        <a:avLst/>
                      </a:prstGeom>
                    </p:spPr>
                  </p:pic>
                </p:oleObj>
              </mc:Fallback>
            </mc:AlternateContent>
          </a:graphicData>
        </a:graphic>
      </p:graphicFrame>
      <p:sp>
        <p:nvSpPr>
          <p:cNvPr id="16" name="Rectangle 15"/>
          <p:cNvSpPr/>
          <p:nvPr/>
        </p:nvSpPr>
        <p:spPr>
          <a:xfrm>
            <a:off x="4998336" y="1795767"/>
            <a:ext cx="185243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HLM </a:t>
            </a:r>
            <a:r>
              <a:rPr lang="en-US" dirty="0" smtClean="0">
                <a:latin typeface="Times New Roman" panose="02020603050405020304" pitchFamily="18" charset="0"/>
                <a:cs typeface="Times New Roman" panose="02020603050405020304" pitchFamily="18" charset="0"/>
              </a:rPr>
              <a:t>T</a:t>
            </a:r>
            <a:r>
              <a:rPr lang="en-US" baseline="-25000" dirty="0" smtClean="0">
                <a:latin typeface="Times New Roman" panose="02020603050405020304" pitchFamily="18" charset="0"/>
                <a:cs typeface="Times New Roman" panose="02020603050405020304" pitchFamily="18" charset="0"/>
              </a:rPr>
              <a:t>1/2</a:t>
            </a:r>
            <a:r>
              <a:rPr lang="en-US" dirty="0" smtClean="0">
                <a:latin typeface="Times New Roman" panose="02020603050405020304" pitchFamily="18" charset="0"/>
                <a:cs typeface="Times New Roman" panose="02020603050405020304" pitchFamily="18" charset="0"/>
              </a:rPr>
              <a:t> 10 min.</a:t>
            </a:r>
            <a:endParaRPr lang="en-US" dirty="0">
              <a:latin typeface="Times New Roman" panose="02020603050405020304" pitchFamily="18" charset="0"/>
              <a:cs typeface="Times New Roman" panose="02020603050405020304" pitchFamily="18"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1998144543"/>
              </p:ext>
            </p:extLst>
          </p:nvPr>
        </p:nvGraphicFramePr>
        <p:xfrm>
          <a:off x="3273731" y="2523719"/>
          <a:ext cx="4934078" cy="1219040"/>
        </p:xfrm>
        <a:graphic>
          <a:graphicData uri="http://schemas.openxmlformats.org/presentationml/2006/ole">
            <mc:AlternateContent xmlns:mc="http://schemas.openxmlformats.org/markup-compatibility/2006">
              <mc:Choice xmlns:v="urn:schemas-microsoft-com:vml" Requires="v">
                <p:oleObj spid="_x0000_s32966" r:id="rId5" imgW="2840400" imgH="701640" progId="">
                  <p:embed/>
                </p:oleObj>
              </mc:Choice>
              <mc:Fallback>
                <p:oleObj r:id="rId5" imgW="2840400" imgH="701640" progId="">
                  <p:embed/>
                  <p:pic>
                    <p:nvPicPr>
                      <p:cNvPr id="0" name=""/>
                      <p:cNvPicPr/>
                      <p:nvPr/>
                    </p:nvPicPr>
                    <p:blipFill>
                      <a:blip r:embed="rId6"/>
                      <a:stretch>
                        <a:fillRect/>
                      </a:stretch>
                    </p:blipFill>
                    <p:spPr>
                      <a:xfrm>
                        <a:off x="3273731" y="2523719"/>
                        <a:ext cx="4934078" cy="1219040"/>
                      </a:xfrm>
                      <a:prstGeom prst="rect">
                        <a:avLst/>
                      </a:prstGeom>
                    </p:spPr>
                  </p:pic>
                </p:oleObj>
              </mc:Fallback>
            </mc:AlternateContent>
          </a:graphicData>
        </a:graphic>
      </p:graphicFrame>
      <p:sp>
        <p:nvSpPr>
          <p:cNvPr id="12" name="Rectangle 11"/>
          <p:cNvSpPr/>
          <p:nvPr/>
        </p:nvSpPr>
        <p:spPr>
          <a:xfrm>
            <a:off x="4982380" y="3767123"/>
            <a:ext cx="191013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HLM </a:t>
            </a:r>
            <a:r>
              <a:rPr lang="en-US" dirty="0" smtClean="0">
                <a:latin typeface="Times New Roman" panose="02020603050405020304" pitchFamily="18" charset="0"/>
                <a:cs typeface="Times New Roman" panose="02020603050405020304" pitchFamily="18" charset="0"/>
              </a:rPr>
              <a:t>T</a:t>
            </a:r>
            <a:r>
              <a:rPr lang="en-US" baseline="-25000" dirty="0" smtClean="0">
                <a:latin typeface="Times New Roman" panose="02020603050405020304" pitchFamily="18" charset="0"/>
                <a:cs typeface="Times New Roman" panose="02020603050405020304" pitchFamily="18" charset="0"/>
              </a:rPr>
              <a:t>1/2</a:t>
            </a:r>
            <a:r>
              <a:rPr lang="en-US" dirty="0" smtClean="0">
                <a:latin typeface="Times New Roman" panose="02020603050405020304" pitchFamily="18" charset="0"/>
                <a:cs typeface="Times New Roman" panose="02020603050405020304" pitchFamily="18" charset="0"/>
              </a:rPr>
              <a:t>  87 min.</a:t>
            </a:r>
            <a:endParaRPr lang="en-US" dirty="0">
              <a:latin typeface="Times New Roman" panose="02020603050405020304" pitchFamily="18" charset="0"/>
              <a:cs typeface="Times New Roman" panose="02020603050405020304" pitchFamily="18" charset="0"/>
            </a:endParaRPr>
          </a:p>
        </p:txBody>
      </p:sp>
      <p:sp>
        <p:nvSpPr>
          <p:cNvPr id="8" name="Oval 7"/>
          <p:cNvSpPr/>
          <p:nvPr/>
        </p:nvSpPr>
        <p:spPr bwMode="auto">
          <a:xfrm rot="20478415">
            <a:off x="7326322" y="900081"/>
            <a:ext cx="808584" cy="915935"/>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9" name="Oval 8"/>
          <p:cNvSpPr/>
          <p:nvPr/>
        </p:nvSpPr>
        <p:spPr bwMode="auto">
          <a:xfrm rot="20478415">
            <a:off x="7323403" y="2918819"/>
            <a:ext cx="978387" cy="1007529"/>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8" name="TextBox 17"/>
          <p:cNvSpPr txBox="1"/>
          <p:nvPr/>
        </p:nvSpPr>
        <p:spPr>
          <a:xfrm>
            <a:off x="1151957" y="4609933"/>
            <a:ext cx="9177626" cy="1569660"/>
          </a:xfrm>
          <a:prstGeom prst="rect">
            <a:avLst/>
          </a:prstGeom>
          <a:noFill/>
        </p:spPr>
        <p:txBody>
          <a:bodyPr wrap="square" rtlCol="0">
            <a:spAutoFit/>
          </a:bodyPr>
          <a:lstStyle/>
          <a:p>
            <a:pPr marL="285750" indent="-285750">
              <a:buFont typeface="Arial" charset="0"/>
              <a:buChar char="•"/>
            </a:pPr>
            <a:r>
              <a:rPr lang="en-US" sz="2400" dirty="0" smtClean="0"/>
              <a:t>Pyridine to </a:t>
            </a:r>
            <a:r>
              <a:rPr lang="en-US" sz="2400" dirty="0" err="1" smtClean="0"/>
              <a:t>Piperidine</a:t>
            </a:r>
            <a:r>
              <a:rPr lang="en-US" sz="2400" dirty="0" smtClean="0"/>
              <a:t> reduces lipophilicity</a:t>
            </a:r>
            <a:r>
              <a:rPr lang="en-US" sz="2400" dirty="0"/>
              <a:t> </a:t>
            </a:r>
            <a:r>
              <a:rPr lang="en-US" sz="2400" dirty="0" smtClean="0"/>
              <a:t>which reduces affinity for CYP.</a:t>
            </a:r>
          </a:p>
          <a:p>
            <a:pPr marL="285750" indent="-285750">
              <a:buFont typeface="Arial" charset="0"/>
              <a:buChar char="•"/>
            </a:pPr>
            <a:r>
              <a:rPr lang="en-US" sz="2400" dirty="0" smtClean="0"/>
              <a:t>Unsubstituted pyridines also have a preference to bind to the ion atom of the </a:t>
            </a:r>
            <a:r>
              <a:rPr lang="en-US" sz="2400" dirty="0" err="1" smtClean="0"/>
              <a:t>heme</a:t>
            </a:r>
            <a:r>
              <a:rPr lang="en-US" sz="2400" dirty="0" smtClean="0"/>
              <a:t> group in CYPs.</a:t>
            </a:r>
            <a:endParaRPr lang="en-US" sz="2400" dirty="0"/>
          </a:p>
        </p:txBody>
      </p:sp>
    </p:spTree>
    <p:extLst>
      <p:ext uri="{BB962C8B-B14F-4D97-AF65-F5344CB8AC3E}">
        <p14:creationId xmlns:p14="http://schemas.microsoft.com/office/powerpoint/2010/main" val="46606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53</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9340" y="567021"/>
            <a:ext cx="8182860" cy="3304588"/>
          </a:xfrm>
          <a:prstGeom prst="rect">
            <a:avLst/>
          </a:prstGeom>
          <a:noFill/>
          <a:ln>
            <a:noFill/>
          </a:ln>
        </p:spPr>
      </p:pic>
      <p:sp>
        <p:nvSpPr>
          <p:cNvPr id="9" name="TextBox 8"/>
          <p:cNvSpPr txBox="1"/>
          <p:nvPr/>
        </p:nvSpPr>
        <p:spPr>
          <a:xfrm>
            <a:off x="1102100" y="4182894"/>
            <a:ext cx="9987799" cy="830997"/>
          </a:xfrm>
          <a:prstGeom prst="rect">
            <a:avLst/>
          </a:prstGeom>
          <a:noFill/>
        </p:spPr>
        <p:txBody>
          <a:bodyPr wrap="none" rtlCol="0">
            <a:spAutoFit/>
          </a:bodyPr>
          <a:lstStyle/>
          <a:p>
            <a:pPr marL="285750" indent="-285750">
              <a:buFont typeface="Arial" charset="0"/>
              <a:buChar char="•"/>
            </a:pPr>
            <a:r>
              <a:rPr lang="en-US" sz="2400" dirty="0" smtClean="0"/>
              <a:t>The para </a:t>
            </a:r>
            <a:r>
              <a:rPr lang="mr-IN" sz="2400" dirty="0" smtClean="0"/>
              <a:t>–</a:t>
            </a:r>
            <a:r>
              <a:rPr lang="en-US" sz="2400" dirty="0" smtClean="0"/>
              <a:t> position of phenyl-rings is often rapidly oxidized to the phenol</a:t>
            </a:r>
          </a:p>
          <a:p>
            <a:pPr marL="285750" indent="-285750">
              <a:buFont typeface="Arial" charset="0"/>
              <a:buChar char="•"/>
            </a:pPr>
            <a:r>
              <a:rPr lang="en-US" sz="2400" dirty="0" smtClean="0"/>
              <a:t>Metabolism can be blocked by substitutions in para-position, e.g. CF</a:t>
            </a:r>
            <a:r>
              <a:rPr lang="en-US" sz="2400" baseline="-25000" dirty="0" smtClean="0"/>
              <a:t>3</a:t>
            </a:r>
            <a:r>
              <a:rPr lang="en-US" sz="2400" dirty="0" smtClean="0"/>
              <a:t> ,Cl or F</a:t>
            </a:r>
            <a:endParaRPr lang="en-US" sz="2400" dirty="0"/>
          </a:p>
        </p:txBody>
      </p:sp>
      <p:sp>
        <p:nvSpPr>
          <p:cNvPr id="5" name="Rectangle 4"/>
          <p:cNvSpPr/>
          <p:nvPr/>
        </p:nvSpPr>
        <p:spPr>
          <a:xfrm>
            <a:off x="5739319" y="214009"/>
            <a:ext cx="4941651"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6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54</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998761314"/>
              </p:ext>
            </p:extLst>
          </p:nvPr>
        </p:nvGraphicFramePr>
        <p:xfrm>
          <a:off x="6027560" y="986589"/>
          <a:ext cx="3175968" cy="1260176"/>
        </p:xfrm>
        <a:graphic>
          <a:graphicData uri="http://schemas.openxmlformats.org/presentationml/2006/ole">
            <mc:AlternateContent xmlns:mc="http://schemas.openxmlformats.org/markup-compatibility/2006">
              <mc:Choice xmlns:v="urn:schemas-microsoft-com:vml" Requires="v">
                <p:oleObj spid="_x0000_s39101" r:id="rId3" imgW="1875960" imgH="743760" progId="">
                  <p:embed/>
                </p:oleObj>
              </mc:Choice>
              <mc:Fallback>
                <p:oleObj r:id="rId3" imgW="1875960" imgH="743760" progId="">
                  <p:embed/>
                  <p:pic>
                    <p:nvPicPr>
                      <p:cNvPr id="0" name=""/>
                      <p:cNvPicPr/>
                      <p:nvPr/>
                    </p:nvPicPr>
                    <p:blipFill>
                      <a:blip r:embed="rId4"/>
                      <a:stretch>
                        <a:fillRect/>
                      </a:stretch>
                    </p:blipFill>
                    <p:spPr>
                      <a:xfrm>
                        <a:off x="6027560" y="986589"/>
                        <a:ext cx="3175968" cy="126017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49219446"/>
              </p:ext>
            </p:extLst>
          </p:nvPr>
        </p:nvGraphicFramePr>
        <p:xfrm>
          <a:off x="2326508" y="986589"/>
          <a:ext cx="2748745" cy="1260176"/>
        </p:xfrm>
        <a:graphic>
          <a:graphicData uri="http://schemas.openxmlformats.org/presentationml/2006/ole">
            <mc:AlternateContent xmlns:mc="http://schemas.openxmlformats.org/markup-compatibility/2006">
              <mc:Choice xmlns:v="urn:schemas-microsoft-com:vml" Requires="v">
                <p:oleObj spid="_x0000_s39102" r:id="rId5" imgW="1624320" imgH="743760" progId="">
                  <p:embed/>
                </p:oleObj>
              </mc:Choice>
              <mc:Fallback>
                <p:oleObj r:id="rId5" imgW="1624320" imgH="743760" progId="">
                  <p:embed/>
                  <p:pic>
                    <p:nvPicPr>
                      <p:cNvPr id="0" name=""/>
                      <p:cNvPicPr/>
                      <p:nvPr/>
                    </p:nvPicPr>
                    <p:blipFill>
                      <a:blip r:embed="rId6"/>
                      <a:stretch>
                        <a:fillRect/>
                      </a:stretch>
                    </p:blipFill>
                    <p:spPr>
                      <a:xfrm>
                        <a:off x="2326508" y="986589"/>
                        <a:ext cx="2748745" cy="1260176"/>
                      </a:xfrm>
                      <a:prstGeom prst="rect">
                        <a:avLst/>
                      </a:prstGeom>
                    </p:spPr>
                  </p:pic>
                </p:oleObj>
              </mc:Fallback>
            </mc:AlternateContent>
          </a:graphicData>
        </a:graphic>
      </p:graphicFrame>
      <p:sp>
        <p:nvSpPr>
          <p:cNvPr id="14" name="Rectangle 13"/>
          <p:cNvSpPr/>
          <p:nvPr/>
        </p:nvSpPr>
        <p:spPr>
          <a:xfrm>
            <a:off x="2601861" y="2404805"/>
            <a:ext cx="1635384" cy="646331"/>
          </a:xfrm>
          <a:prstGeom prst="rect">
            <a:avLst/>
          </a:prstGeom>
        </p:spPr>
        <p:txBody>
          <a:bodyPr wrap="none">
            <a:spAutoFit/>
          </a:bodyPr>
          <a:lstStyle/>
          <a:p>
            <a:pPr algn="ctr"/>
            <a:r>
              <a:rPr lang="en-US" dirty="0" smtClean="0">
                <a:latin typeface="Times New Roman" panose="02020603050405020304" pitchFamily="18" charset="0"/>
                <a:cs typeface="Times New Roman" panose="02020603050405020304" pitchFamily="18" charset="0"/>
              </a:rPr>
              <a:t>MLM </a:t>
            </a:r>
            <a:r>
              <a:rPr lang="en-US" dirty="0">
                <a:latin typeface="Times New Roman" panose="02020603050405020304" pitchFamily="18" charset="0"/>
                <a:cs typeface="Times New Roman" panose="02020603050405020304" pitchFamily="18" charset="0"/>
              </a:rPr>
              <a:t>Clint</a:t>
            </a:r>
          </a:p>
          <a:p>
            <a:pPr algn="ctr"/>
            <a:r>
              <a:rPr lang="en-US" dirty="0" smtClean="0">
                <a:latin typeface="Times New Roman" panose="02020603050405020304" pitchFamily="18" charset="0"/>
                <a:cs typeface="Times New Roman" panose="02020603050405020304" pitchFamily="18" charset="0"/>
              </a:rPr>
              <a:t>462 </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L/min/mg</a:t>
            </a:r>
            <a:endParaRPr lang="en-US" dirty="0">
              <a:latin typeface="Times New Roman" panose="02020603050405020304" pitchFamily="18" charset="0"/>
              <a:cs typeface="Times New Roman" panose="02020603050405020304" pitchFamily="18" charset="0"/>
            </a:endParaRPr>
          </a:p>
        </p:txBody>
      </p:sp>
      <p:sp>
        <p:nvSpPr>
          <p:cNvPr id="12" name="Rectangle 11"/>
          <p:cNvSpPr/>
          <p:nvPr/>
        </p:nvSpPr>
        <p:spPr>
          <a:xfrm>
            <a:off x="7090632" y="2401997"/>
            <a:ext cx="1519968" cy="646331"/>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MLM Clint</a:t>
            </a:r>
          </a:p>
          <a:p>
            <a:pPr algn="ctr"/>
            <a:r>
              <a:rPr lang="en-US" dirty="0" smtClean="0">
                <a:latin typeface="Times New Roman" panose="02020603050405020304" pitchFamily="18" charset="0"/>
                <a:cs typeface="Times New Roman" panose="02020603050405020304" pitchFamily="18" charset="0"/>
              </a:rPr>
              <a:t>37 </a:t>
            </a:r>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L/min/mg</a:t>
            </a:r>
            <a:endParaRPr lang="en-US" dirty="0">
              <a:latin typeface="Times New Roman" panose="02020603050405020304" pitchFamily="18" charset="0"/>
              <a:cs typeface="Times New Roman" panose="02020603050405020304" pitchFamily="18" charset="0"/>
            </a:endParaRPr>
          </a:p>
        </p:txBody>
      </p:sp>
      <p:sp>
        <p:nvSpPr>
          <p:cNvPr id="10" name="Oval 9"/>
          <p:cNvSpPr/>
          <p:nvPr/>
        </p:nvSpPr>
        <p:spPr bwMode="auto">
          <a:xfrm rot="20478415">
            <a:off x="1989221" y="1685239"/>
            <a:ext cx="538042" cy="554067"/>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1" name="Oval 10"/>
          <p:cNvSpPr/>
          <p:nvPr/>
        </p:nvSpPr>
        <p:spPr bwMode="auto">
          <a:xfrm rot="20478415">
            <a:off x="5811572" y="1668199"/>
            <a:ext cx="716135" cy="609473"/>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6" name="TextBox 15"/>
          <p:cNvSpPr txBox="1"/>
          <p:nvPr/>
        </p:nvSpPr>
        <p:spPr>
          <a:xfrm>
            <a:off x="946826" y="3706577"/>
            <a:ext cx="9715160" cy="461665"/>
          </a:xfrm>
          <a:prstGeom prst="rect">
            <a:avLst/>
          </a:prstGeom>
          <a:noFill/>
        </p:spPr>
        <p:txBody>
          <a:bodyPr wrap="none" rtlCol="0">
            <a:spAutoFit/>
          </a:bodyPr>
          <a:lstStyle/>
          <a:p>
            <a:pPr marL="285750" indent="-285750">
              <a:buFont typeface="Arial" charset="0"/>
              <a:buChar char="•"/>
            </a:pPr>
            <a:r>
              <a:rPr lang="en-US" sz="2400" dirty="0"/>
              <a:t>M</a:t>
            </a:r>
            <a:r>
              <a:rPr lang="en-US" sz="2400" dirty="0" smtClean="0"/>
              <a:t>etabolism-sensitive </a:t>
            </a:r>
            <a:r>
              <a:rPr lang="en-US" sz="2400" dirty="0" smtClean="0"/>
              <a:t>position in the aryl system is blocked with a chlorine</a:t>
            </a:r>
          </a:p>
        </p:txBody>
      </p:sp>
    </p:spTree>
    <p:extLst>
      <p:ext uri="{BB962C8B-B14F-4D97-AF65-F5344CB8AC3E}">
        <p14:creationId xmlns:p14="http://schemas.microsoft.com/office/powerpoint/2010/main" val="27170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P spid="11"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55</a:t>
            </a:fld>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2040933314"/>
              </p:ext>
            </p:extLst>
          </p:nvPr>
        </p:nvGraphicFramePr>
        <p:xfrm>
          <a:off x="1192165" y="842210"/>
          <a:ext cx="3031355" cy="1745257"/>
        </p:xfrm>
        <a:graphic>
          <a:graphicData uri="http://schemas.openxmlformats.org/presentationml/2006/ole">
            <mc:AlternateContent xmlns:mc="http://schemas.openxmlformats.org/markup-compatibility/2006">
              <mc:Choice xmlns:v="urn:schemas-microsoft-com:vml" Requires="v">
                <p:oleObj spid="_x0000_s34083" r:id="rId3" imgW="2107080" imgH="1213560" progId="">
                  <p:embed/>
                </p:oleObj>
              </mc:Choice>
              <mc:Fallback>
                <p:oleObj r:id="rId3" imgW="2107080" imgH="1213560" progId="">
                  <p:embed/>
                  <p:pic>
                    <p:nvPicPr>
                      <p:cNvPr id="0" name=""/>
                      <p:cNvPicPr/>
                      <p:nvPr/>
                    </p:nvPicPr>
                    <p:blipFill>
                      <a:blip r:embed="rId4"/>
                      <a:stretch>
                        <a:fillRect/>
                      </a:stretch>
                    </p:blipFill>
                    <p:spPr>
                      <a:xfrm>
                        <a:off x="1192165" y="842210"/>
                        <a:ext cx="3031355" cy="1745257"/>
                      </a:xfrm>
                      <a:prstGeom prst="rect">
                        <a:avLst/>
                      </a:prstGeom>
                    </p:spPr>
                  </p:pic>
                </p:oleObj>
              </mc:Fallback>
            </mc:AlternateContent>
          </a:graphicData>
        </a:graphic>
      </p:graphicFrame>
      <p:sp>
        <p:nvSpPr>
          <p:cNvPr id="19" name="Rectangle 18"/>
          <p:cNvSpPr/>
          <p:nvPr/>
        </p:nvSpPr>
        <p:spPr>
          <a:xfrm>
            <a:off x="1360736" y="2350875"/>
            <a:ext cx="2016176" cy="664323"/>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HLM Clint </a:t>
            </a:r>
          </a:p>
          <a:p>
            <a:pPr algn="ctr"/>
            <a:r>
              <a:rPr lang="en-US" dirty="0" smtClean="0">
                <a:latin typeface="Times New Roman" panose="02020603050405020304" pitchFamily="18" charset="0"/>
                <a:cs typeface="Times New Roman" panose="02020603050405020304" pitchFamily="18" charset="0"/>
              </a:rPr>
              <a:t>232 (mL/min/kg)</a:t>
            </a:r>
            <a:endParaRPr lang="en-US" dirty="0">
              <a:latin typeface="Times New Roman" panose="02020603050405020304" pitchFamily="18" charset="0"/>
              <a:cs typeface="Times New Roman" panose="02020603050405020304" pitchFamily="18" charset="0"/>
            </a:endParaRPr>
          </a:p>
        </p:txBody>
      </p:sp>
      <p:sp>
        <p:nvSpPr>
          <p:cNvPr id="21" name="Oval 20"/>
          <p:cNvSpPr/>
          <p:nvPr/>
        </p:nvSpPr>
        <p:spPr bwMode="auto">
          <a:xfrm rot="20478415">
            <a:off x="3317080" y="2382810"/>
            <a:ext cx="378039" cy="34148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2" name="Oval 21"/>
          <p:cNvSpPr/>
          <p:nvPr/>
        </p:nvSpPr>
        <p:spPr bwMode="auto">
          <a:xfrm rot="20478415">
            <a:off x="3770325" y="1563696"/>
            <a:ext cx="503172" cy="45452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09914867"/>
              </p:ext>
            </p:extLst>
          </p:nvPr>
        </p:nvGraphicFramePr>
        <p:xfrm>
          <a:off x="4492797" y="842210"/>
          <a:ext cx="3031356" cy="1985114"/>
        </p:xfrm>
        <a:graphic>
          <a:graphicData uri="http://schemas.openxmlformats.org/presentationml/2006/ole">
            <mc:AlternateContent xmlns:mc="http://schemas.openxmlformats.org/markup-compatibility/2006">
              <mc:Choice xmlns:v="urn:schemas-microsoft-com:vml" Requires="v">
                <p:oleObj spid="_x0000_s34084" r:id="rId5" imgW="2107080" imgH="1379880" progId="">
                  <p:embed/>
                </p:oleObj>
              </mc:Choice>
              <mc:Fallback>
                <p:oleObj r:id="rId5" imgW="2107080" imgH="1379880" progId="">
                  <p:embed/>
                  <p:pic>
                    <p:nvPicPr>
                      <p:cNvPr id="0" name=""/>
                      <p:cNvPicPr/>
                      <p:nvPr/>
                    </p:nvPicPr>
                    <p:blipFill>
                      <a:blip r:embed="rId6"/>
                      <a:stretch>
                        <a:fillRect/>
                      </a:stretch>
                    </p:blipFill>
                    <p:spPr>
                      <a:xfrm>
                        <a:off x="4492797" y="842210"/>
                        <a:ext cx="3031356" cy="1985114"/>
                      </a:xfrm>
                      <a:prstGeom prst="rect">
                        <a:avLst/>
                      </a:prstGeom>
                    </p:spPr>
                  </p:pic>
                </p:oleObj>
              </mc:Fallback>
            </mc:AlternateContent>
          </a:graphicData>
        </a:graphic>
      </p:graphicFrame>
      <p:sp>
        <p:nvSpPr>
          <p:cNvPr id="14" name="Rectangle 13"/>
          <p:cNvSpPr/>
          <p:nvPr/>
        </p:nvSpPr>
        <p:spPr>
          <a:xfrm>
            <a:off x="4750168" y="2350876"/>
            <a:ext cx="1844407" cy="664323"/>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HLM </a:t>
            </a:r>
            <a:r>
              <a:rPr lang="en-US" dirty="0" smtClean="0">
                <a:latin typeface="Times New Roman" panose="02020603050405020304" pitchFamily="18" charset="0"/>
                <a:cs typeface="Times New Roman" panose="02020603050405020304" pitchFamily="18" charset="0"/>
              </a:rPr>
              <a:t> Clint</a:t>
            </a:r>
          </a:p>
          <a:p>
            <a:pPr algn="ctr"/>
            <a:r>
              <a:rPr lang="en-US" dirty="0" smtClean="0">
                <a:latin typeface="Times New Roman" panose="02020603050405020304" pitchFamily="18" charset="0"/>
                <a:cs typeface="Times New Roman" panose="02020603050405020304" pitchFamily="18" charset="0"/>
              </a:rPr>
              <a:t>35 (mL/min/kg)</a:t>
            </a:r>
            <a:endParaRPr lang="en-US" dirty="0">
              <a:latin typeface="Times New Roman" panose="02020603050405020304" pitchFamily="18" charset="0"/>
              <a:cs typeface="Times New Roman" panose="02020603050405020304" pitchFamily="18" charset="0"/>
            </a:endParaRPr>
          </a:p>
        </p:txBody>
      </p:sp>
      <p:sp>
        <p:nvSpPr>
          <p:cNvPr id="16" name="Oval 15"/>
          <p:cNvSpPr/>
          <p:nvPr/>
        </p:nvSpPr>
        <p:spPr bwMode="auto">
          <a:xfrm>
            <a:off x="6422268" y="2500301"/>
            <a:ext cx="754009" cy="442446"/>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7" name="Oval 16"/>
          <p:cNvSpPr/>
          <p:nvPr/>
        </p:nvSpPr>
        <p:spPr bwMode="auto">
          <a:xfrm rot="20478415">
            <a:off x="7091281" y="1577405"/>
            <a:ext cx="503172" cy="454521"/>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871021295"/>
              </p:ext>
            </p:extLst>
          </p:nvPr>
        </p:nvGraphicFramePr>
        <p:xfrm>
          <a:off x="7704102" y="842210"/>
          <a:ext cx="3182122" cy="1985114"/>
        </p:xfrm>
        <a:graphic>
          <a:graphicData uri="http://schemas.openxmlformats.org/presentationml/2006/ole">
            <mc:AlternateContent xmlns:mc="http://schemas.openxmlformats.org/markup-compatibility/2006">
              <mc:Choice xmlns:v="urn:schemas-microsoft-com:vml" Requires="v">
                <p:oleObj spid="_x0000_s34085" r:id="rId7" imgW="2211840" imgH="1379880" progId="">
                  <p:embed/>
                </p:oleObj>
              </mc:Choice>
              <mc:Fallback>
                <p:oleObj r:id="rId7" imgW="2211840" imgH="1379880" progId="">
                  <p:embed/>
                  <p:pic>
                    <p:nvPicPr>
                      <p:cNvPr id="0" name=""/>
                      <p:cNvPicPr/>
                      <p:nvPr/>
                    </p:nvPicPr>
                    <p:blipFill>
                      <a:blip r:embed="rId8"/>
                      <a:stretch>
                        <a:fillRect/>
                      </a:stretch>
                    </p:blipFill>
                    <p:spPr>
                      <a:xfrm>
                        <a:off x="7704102" y="842210"/>
                        <a:ext cx="3182122" cy="1985114"/>
                      </a:xfrm>
                      <a:prstGeom prst="rect">
                        <a:avLst/>
                      </a:prstGeom>
                    </p:spPr>
                  </p:pic>
                </p:oleObj>
              </mc:Fallback>
            </mc:AlternateContent>
          </a:graphicData>
        </a:graphic>
      </p:graphicFrame>
      <p:sp>
        <p:nvSpPr>
          <p:cNvPr id="10" name="Rectangle 9"/>
          <p:cNvSpPr/>
          <p:nvPr/>
        </p:nvSpPr>
        <p:spPr>
          <a:xfrm>
            <a:off x="8120611" y="2350876"/>
            <a:ext cx="1573554" cy="664323"/>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HLM Clint</a:t>
            </a:r>
          </a:p>
          <a:p>
            <a:pPr algn="ctr"/>
            <a:r>
              <a:rPr lang="en-US" dirty="0" smtClean="0">
                <a:latin typeface="Times New Roman" panose="02020603050405020304" pitchFamily="18" charset="0"/>
                <a:cs typeface="Times New Roman" panose="02020603050405020304" pitchFamily="18" charset="0"/>
              </a:rPr>
              <a:t>6 (mL/min/kg)</a:t>
            </a: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bwMode="auto">
          <a:xfrm rot="19103784">
            <a:off x="10205093" y="1501996"/>
            <a:ext cx="829410" cy="535359"/>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3" name="TextBox 22"/>
          <p:cNvSpPr txBox="1"/>
          <p:nvPr/>
        </p:nvSpPr>
        <p:spPr>
          <a:xfrm>
            <a:off x="912914" y="4523860"/>
            <a:ext cx="10318787" cy="830997"/>
          </a:xfrm>
          <a:prstGeom prst="rect">
            <a:avLst/>
          </a:prstGeom>
          <a:noFill/>
        </p:spPr>
        <p:txBody>
          <a:bodyPr wrap="none" rtlCol="0">
            <a:spAutoFit/>
          </a:bodyPr>
          <a:lstStyle/>
          <a:p>
            <a:pPr marL="285750" indent="-285750">
              <a:buFont typeface="Arial" charset="0"/>
              <a:buChar char="•"/>
            </a:pPr>
            <a:r>
              <a:rPr lang="en-US" sz="2400" dirty="0" smtClean="0"/>
              <a:t>The metabolic hotspot at the </a:t>
            </a:r>
            <a:r>
              <a:rPr lang="en-US" sz="2400" dirty="0" err="1" smtClean="0"/>
              <a:t>cyclohexyl</a:t>
            </a:r>
            <a:r>
              <a:rPr lang="en-US" sz="2400" dirty="0" smtClean="0"/>
              <a:t> ring is blocked by fluorine.</a:t>
            </a:r>
          </a:p>
          <a:p>
            <a:pPr marL="285750" indent="-285750">
              <a:buFont typeface="Arial" charset="0"/>
              <a:buChar char="•"/>
            </a:pPr>
            <a:r>
              <a:rPr lang="en-US" sz="2400" dirty="0" smtClean="0"/>
              <a:t>Hydroxylation of the amide reduces </a:t>
            </a:r>
            <a:r>
              <a:rPr lang="en-US" sz="2400" dirty="0" smtClean="0"/>
              <a:t>lipophilicity and blocks metabolic hotspot. </a:t>
            </a:r>
            <a:endParaRPr lang="en-US" sz="2400" dirty="0"/>
          </a:p>
        </p:txBody>
      </p:sp>
    </p:spTree>
    <p:extLst>
      <p:ext uri="{BB962C8B-B14F-4D97-AF65-F5344CB8AC3E}">
        <p14:creationId xmlns:p14="http://schemas.microsoft.com/office/powerpoint/2010/main" val="65186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4" grpId="0"/>
      <p:bldP spid="16" grpId="0" animBg="1"/>
      <p:bldP spid="17" grpId="0" animBg="1"/>
      <p:bldP spid="10" grpId="0"/>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56</a:t>
            </a:fld>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804211935"/>
              </p:ext>
            </p:extLst>
          </p:nvPr>
        </p:nvGraphicFramePr>
        <p:xfrm>
          <a:off x="7614956" y="589548"/>
          <a:ext cx="2924258" cy="2071460"/>
        </p:xfrm>
        <a:graphic>
          <a:graphicData uri="http://schemas.openxmlformats.org/presentationml/2006/ole">
            <mc:AlternateContent xmlns:mc="http://schemas.openxmlformats.org/markup-compatibility/2006">
              <mc:Choice xmlns:v="urn:schemas-microsoft-com:vml" Requires="v">
                <p:oleObj spid="_x0000_s35107" r:id="rId3" imgW="1763280" imgH="1249200" progId="">
                  <p:embed/>
                </p:oleObj>
              </mc:Choice>
              <mc:Fallback>
                <p:oleObj r:id="rId3" imgW="1763280" imgH="1249200" progId="">
                  <p:embed/>
                  <p:pic>
                    <p:nvPicPr>
                      <p:cNvPr id="0" name=""/>
                      <p:cNvPicPr/>
                      <p:nvPr/>
                    </p:nvPicPr>
                    <p:blipFill>
                      <a:blip r:embed="rId4"/>
                      <a:stretch>
                        <a:fillRect/>
                      </a:stretch>
                    </p:blipFill>
                    <p:spPr>
                      <a:xfrm>
                        <a:off x="7614956" y="589548"/>
                        <a:ext cx="2924258" cy="2071460"/>
                      </a:xfrm>
                      <a:prstGeom prst="rect">
                        <a:avLst/>
                      </a:prstGeom>
                    </p:spPr>
                  </p:pic>
                </p:oleObj>
              </mc:Fallback>
            </mc:AlternateContent>
          </a:graphicData>
        </a:graphic>
      </p:graphicFrame>
      <p:sp>
        <p:nvSpPr>
          <p:cNvPr id="20" name="Rectangle 19"/>
          <p:cNvSpPr/>
          <p:nvPr/>
        </p:nvSpPr>
        <p:spPr>
          <a:xfrm>
            <a:off x="8359581" y="2724359"/>
            <a:ext cx="1435008" cy="646331"/>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RLM Clint</a:t>
            </a:r>
          </a:p>
          <a:p>
            <a:pPr algn="ctr"/>
            <a:r>
              <a:rPr lang="en-US" dirty="0" smtClean="0">
                <a:latin typeface="Times New Roman" panose="02020603050405020304" pitchFamily="18" charset="0"/>
                <a:cs typeface="Times New Roman" panose="02020603050405020304" pitchFamily="18" charset="0"/>
              </a:rPr>
              <a:t>40 </a:t>
            </a:r>
            <a:r>
              <a:rPr lang="en-US" dirty="0">
                <a:latin typeface="Times New Roman" panose="02020603050405020304" pitchFamily="18" charset="0"/>
                <a:cs typeface="Times New Roman" panose="02020603050405020304" pitchFamily="18" charset="0"/>
              </a:rPr>
              <a:t>ml/min/kg</a:t>
            </a:r>
          </a:p>
        </p:txBody>
      </p:sp>
      <p:graphicFrame>
        <p:nvGraphicFramePr>
          <p:cNvPr id="17" name="Object 16"/>
          <p:cNvGraphicFramePr>
            <a:graphicFrameLocks noChangeAspect="1"/>
          </p:cNvGraphicFramePr>
          <p:nvPr>
            <p:extLst>
              <p:ext uri="{D42A27DB-BD31-4B8C-83A1-F6EECF244321}">
                <p14:modId xmlns:p14="http://schemas.microsoft.com/office/powerpoint/2010/main" val="127917327"/>
              </p:ext>
            </p:extLst>
          </p:nvPr>
        </p:nvGraphicFramePr>
        <p:xfrm>
          <a:off x="4262683" y="589548"/>
          <a:ext cx="2924258" cy="2071460"/>
        </p:xfrm>
        <a:graphic>
          <a:graphicData uri="http://schemas.openxmlformats.org/presentationml/2006/ole">
            <mc:AlternateContent xmlns:mc="http://schemas.openxmlformats.org/markup-compatibility/2006">
              <mc:Choice xmlns:v="urn:schemas-microsoft-com:vml" Requires="v">
                <p:oleObj spid="_x0000_s35108" r:id="rId5" imgW="1763280" imgH="1249200" progId="">
                  <p:embed/>
                </p:oleObj>
              </mc:Choice>
              <mc:Fallback>
                <p:oleObj r:id="rId5" imgW="1763280" imgH="1249200" progId="">
                  <p:embed/>
                  <p:pic>
                    <p:nvPicPr>
                      <p:cNvPr id="0" name=""/>
                      <p:cNvPicPr/>
                      <p:nvPr/>
                    </p:nvPicPr>
                    <p:blipFill>
                      <a:blip r:embed="rId6"/>
                      <a:stretch>
                        <a:fillRect/>
                      </a:stretch>
                    </p:blipFill>
                    <p:spPr>
                      <a:xfrm>
                        <a:off x="4262683" y="589548"/>
                        <a:ext cx="2924258" cy="2071460"/>
                      </a:xfrm>
                      <a:prstGeom prst="rect">
                        <a:avLst/>
                      </a:prstGeom>
                    </p:spPr>
                  </p:pic>
                </p:oleObj>
              </mc:Fallback>
            </mc:AlternateContent>
          </a:graphicData>
        </a:graphic>
      </p:graphicFrame>
      <p:sp>
        <p:nvSpPr>
          <p:cNvPr id="18" name="Rectangle 17"/>
          <p:cNvSpPr/>
          <p:nvPr/>
        </p:nvSpPr>
        <p:spPr>
          <a:xfrm>
            <a:off x="5007308" y="2724359"/>
            <a:ext cx="1435008" cy="646331"/>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RLM Clint</a:t>
            </a:r>
          </a:p>
          <a:p>
            <a:pPr algn="ctr"/>
            <a:r>
              <a:rPr lang="en-US" dirty="0" smtClean="0">
                <a:latin typeface="Times New Roman" panose="02020603050405020304" pitchFamily="18" charset="0"/>
                <a:cs typeface="Times New Roman" panose="02020603050405020304" pitchFamily="18" charset="0"/>
              </a:rPr>
              <a:t>95 </a:t>
            </a:r>
            <a:r>
              <a:rPr lang="en-US" dirty="0">
                <a:latin typeface="Times New Roman" panose="02020603050405020304" pitchFamily="18" charset="0"/>
                <a:cs typeface="Times New Roman" panose="02020603050405020304" pitchFamily="18" charset="0"/>
              </a:rPr>
              <a:t>ml/min/kg</a:t>
            </a:r>
          </a:p>
        </p:txBody>
      </p:sp>
      <p:graphicFrame>
        <p:nvGraphicFramePr>
          <p:cNvPr id="15" name="Object 14"/>
          <p:cNvGraphicFramePr>
            <a:graphicFrameLocks noChangeAspect="1"/>
          </p:cNvGraphicFramePr>
          <p:nvPr>
            <p:extLst>
              <p:ext uri="{D42A27DB-BD31-4B8C-83A1-F6EECF244321}">
                <p14:modId xmlns:p14="http://schemas.microsoft.com/office/powerpoint/2010/main" val="275384242"/>
              </p:ext>
            </p:extLst>
          </p:nvPr>
        </p:nvGraphicFramePr>
        <p:xfrm>
          <a:off x="1054125" y="589548"/>
          <a:ext cx="2924258" cy="2071460"/>
        </p:xfrm>
        <a:graphic>
          <a:graphicData uri="http://schemas.openxmlformats.org/presentationml/2006/ole">
            <mc:AlternateContent xmlns:mc="http://schemas.openxmlformats.org/markup-compatibility/2006">
              <mc:Choice xmlns:v="urn:schemas-microsoft-com:vml" Requires="v">
                <p:oleObj spid="_x0000_s35109" r:id="rId7" imgW="1763280" imgH="1249200" progId="">
                  <p:embed/>
                </p:oleObj>
              </mc:Choice>
              <mc:Fallback>
                <p:oleObj r:id="rId7" imgW="1763280" imgH="1249200" progId="">
                  <p:embed/>
                  <p:pic>
                    <p:nvPicPr>
                      <p:cNvPr id="0" name=""/>
                      <p:cNvPicPr/>
                      <p:nvPr/>
                    </p:nvPicPr>
                    <p:blipFill>
                      <a:blip r:embed="rId8"/>
                      <a:stretch>
                        <a:fillRect/>
                      </a:stretch>
                    </p:blipFill>
                    <p:spPr>
                      <a:xfrm>
                        <a:off x="1054125" y="589548"/>
                        <a:ext cx="2924258" cy="2071460"/>
                      </a:xfrm>
                      <a:prstGeom prst="rect">
                        <a:avLst/>
                      </a:prstGeom>
                    </p:spPr>
                  </p:pic>
                </p:oleObj>
              </mc:Fallback>
            </mc:AlternateContent>
          </a:graphicData>
        </a:graphic>
      </p:graphicFrame>
      <p:sp>
        <p:nvSpPr>
          <p:cNvPr id="16" name="Rectangle 15"/>
          <p:cNvSpPr/>
          <p:nvPr/>
        </p:nvSpPr>
        <p:spPr>
          <a:xfrm>
            <a:off x="1741041" y="2724359"/>
            <a:ext cx="1550424" cy="646331"/>
          </a:xfrm>
          <a:prstGeom prst="rect">
            <a:avLst/>
          </a:prstGeom>
        </p:spPr>
        <p:txBody>
          <a:bodyPr wrap="none">
            <a:spAutoFit/>
          </a:bodyPr>
          <a:lstStyle/>
          <a:p>
            <a:pPr algn="ctr"/>
            <a:r>
              <a:rPr lang="en-US" dirty="0" smtClean="0">
                <a:latin typeface="Times New Roman" panose="02020603050405020304" pitchFamily="18" charset="0"/>
                <a:cs typeface="Times New Roman" panose="02020603050405020304" pitchFamily="18" charset="0"/>
              </a:rPr>
              <a:t>RLM </a:t>
            </a:r>
            <a:r>
              <a:rPr lang="en-US" dirty="0">
                <a:latin typeface="Times New Roman" panose="02020603050405020304" pitchFamily="18" charset="0"/>
                <a:cs typeface="Times New Roman" panose="02020603050405020304" pitchFamily="18" charset="0"/>
              </a:rPr>
              <a:t>Clint</a:t>
            </a:r>
          </a:p>
          <a:p>
            <a:pPr algn="ctr"/>
            <a:r>
              <a:rPr lang="en-US" dirty="0" smtClean="0">
                <a:latin typeface="Times New Roman" panose="02020603050405020304" pitchFamily="18" charset="0"/>
                <a:cs typeface="Times New Roman" panose="02020603050405020304" pitchFamily="18" charset="0"/>
              </a:rPr>
              <a:t>170 </a:t>
            </a:r>
            <a:r>
              <a:rPr lang="en-US" dirty="0">
                <a:latin typeface="Times New Roman" panose="02020603050405020304" pitchFamily="18" charset="0"/>
                <a:cs typeface="Times New Roman" panose="02020603050405020304" pitchFamily="18" charset="0"/>
              </a:rPr>
              <a:t>ml/min/kg</a:t>
            </a:r>
          </a:p>
        </p:txBody>
      </p:sp>
      <p:sp>
        <p:nvSpPr>
          <p:cNvPr id="12" name="Oval 11"/>
          <p:cNvSpPr/>
          <p:nvPr/>
        </p:nvSpPr>
        <p:spPr bwMode="auto">
          <a:xfrm rot="20478415">
            <a:off x="922421" y="1329451"/>
            <a:ext cx="933718" cy="87411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3" name="Oval 12"/>
          <p:cNvSpPr/>
          <p:nvPr/>
        </p:nvSpPr>
        <p:spPr bwMode="auto">
          <a:xfrm rot="20478415">
            <a:off x="4124753" y="1401405"/>
            <a:ext cx="933718" cy="874116"/>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4" name="Oval 13"/>
          <p:cNvSpPr/>
          <p:nvPr/>
        </p:nvSpPr>
        <p:spPr bwMode="auto">
          <a:xfrm rot="20478415">
            <a:off x="7461525" y="1405471"/>
            <a:ext cx="933718" cy="874116"/>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21" name="TextBox 20"/>
          <p:cNvSpPr txBox="1"/>
          <p:nvPr/>
        </p:nvSpPr>
        <p:spPr>
          <a:xfrm>
            <a:off x="778469" y="4217188"/>
            <a:ext cx="10635061" cy="830997"/>
          </a:xfrm>
          <a:prstGeom prst="rect">
            <a:avLst/>
          </a:prstGeom>
          <a:noFill/>
        </p:spPr>
        <p:txBody>
          <a:bodyPr wrap="square" rtlCol="0">
            <a:spAutoFit/>
          </a:bodyPr>
          <a:lstStyle/>
          <a:p>
            <a:pPr marL="285750" indent="-285750">
              <a:buFont typeface="Arial" charset="0"/>
              <a:buChar char="•"/>
            </a:pPr>
            <a:r>
              <a:rPr lang="en-US" sz="2400" dirty="0" smtClean="0"/>
              <a:t>Primary and secondary alcohols can be oxidized to the aldehyde, acid or ketone. For tertiary alcohols this pathway does not exist.</a:t>
            </a:r>
            <a:endParaRPr lang="en-US" sz="2400" dirty="0"/>
          </a:p>
        </p:txBody>
      </p:sp>
    </p:spTree>
    <p:extLst>
      <p:ext uri="{BB962C8B-B14F-4D97-AF65-F5344CB8AC3E}">
        <p14:creationId xmlns:p14="http://schemas.microsoft.com/office/powerpoint/2010/main" val="55569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2" grpId="0" animBg="1"/>
      <p:bldP spid="13" grpId="0" animBg="1"/>
      <p:bldP spid="14"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7632132"/>
              </p:ext>
            </p:extLst>
          </p:nvPr>
        </p:nvGraphicFramePr>
        <p:xfrm>
          <a:off x="2428354" y="757989"/>
          <a:ext cx="2608332" cy="1623693"/>
        </p:xfrm>
        <a:graphic>
          <a:graphicData uri="http://schemas.openxmlformats.org/presentationml/2006/ole">
            <mc:AlternateContent xmlns:mc="http://schemas.openxmlformats.org/markup-compatibility/2006">
              <mc:Choice xmlns:v="urn:schemas-microsoft-com:vml" Requires="v">
                <p:oleObj spid="_x0000_s36035" r:id="rId3" imgW="1510200" imgH="939240" progId="">
                  <p:embed/>
                </p:oleObj>
              </mc:Choice>
              <mc:Fallback>
                <p:oleObj r:id="rId3" imgW="1510200" imgH="939240" progId="">
                  <p:embed/>
                  <p:pic>
                    <p:nvPicPr>
                      <p:cNvPr id="0" name=""/>
                      <p:cNvPicPr/>
                      <p:nvPr/>
                    </p:nvPicPr>
                    <p:blipFill>
                      <a:blip r:embed="rId4"/>
                      <a:stretch>
                        <a:fillRect/>
                      </a:stretch>
                    </p:blipFill>
                    <p:spPr>
                      <a:xfrm>
                        <a:off x="2428354" y="757989"/>
                        <a:ext cx="2608332" cy="162369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7030146"/>
              </p:ext>
            </p:extLst>
          </p:nvPr>
        </p:nvGraphicFramePr>
        <p:xfrm>
          <a:off x="6836480" y="757989"/>
          <a:ext cx="2674158" cy="1623693"/>
        </p:xfrm>
        <a:graphic>
          <a:graphicData uri="http://schemas.openxmlformats.org/presentationml/2006/ole">
            <mc:AlternateContent xmlns:mc="http://schemas.openxmlformats.org/markup-compatibility/2006">
              <mc:Choice xmlns:v="urn:schemas-microsoft-com:vml" Requires="v">
                <p:oleObj spid="_x0000_s36036" r:id="rId5" imgW="1547640" imgH="939240" progId="">
                  <p:embed/>
                </p:oleObj>
              </mc:Choice>
              <mc:Fallback>
                <p:oleObj r:id="rId5" imgW="1547640" imgH="939240" progId="">
                  <p:embed/>
                  <p:pic>
                    <p:nvPicPr>
                      <p:cNvPr id="0" name=""/>
                      <p:cNvPicPr/>
                      <p:nvPr/>
                    </p:nvPicPr>
                    <p:blipFill>
                      <a:blip r:embed="rId6"/>
                      <a:stretch>
                        <a:fillRect/>
                      </a:stretch>
                    </p:blipFill>
                    <p:spPr>
                      <a:xfrm>
                        <a:off x="6836480" y="757989"/>
                        <a:ext cx="2674158" cy="1623693"/>
                      </a:xfrm>
                      <a:prstGeom prst="rect">
                        <a:avLst/>
                      </a:prstGeom>
                    </p:spPr>
                  </p:pic>
                </p:oleObj>
              </mc:Fallback>
            </mc:AlternateContent>
          </a:graphicData>
        </a:graphic>
      </p:graphicFrame>
      <p:sp>
        <p:nvSpPr>
          <p:cNvPr id="8" name="Rectangle 7"/>
          <p:cNvSpPr/>
          <p:nvPr/>
        </p:nvSpPr>
        <p:spPr>
          <a:xfrm>
            <a:off x="3218261" y="2217027"/>
            <a:ext cx="2106413" cy="646331"/>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RLM Clint </a:t>
            </a:r>
          </a:p>
          <a:p>
            <a:pPr algn="ctr"/>
            <a:r>
              <a:rPr lang="en-US" dirty="0" smtClean="0">
                <a:latin typeface="Times New Roman" panose="02020603050405020304" pitchFamily="18" charset="0"/>
                <a:cs typeface="Times New Roman" panose="02020603050405020304" pitchFamily="18" charset="0"/>
              </a:rPr>
              <a:t>35</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(mL/min/kg)</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7416706" y="2217027"/>
            <a:ext cx="2312728" cy="646331"/>
          </a:xfrm>
          <a:prstGeom prst="rect">
            <a:avLst/>
          </a:prstGeom>
        </p:spPr>
        <p:txBody>
          <a:bodyPr wrap="square">
            <a:spAutoFit/>
          </a:bodyPr>
          <a:lstStyle/>
          <a:p>
            <a:pPr algn="ctr"/>
            <a:r>
              <a:rPr lang="en-US" dirty="0" smtClean="0">
                <a:latin typeface="Times New Roman" panose="02020603050405020304" pitchFamily="18" charset="0"/>
                <a:cs typeface="Times New Roman" panose="02020603050405020304" pitchFamily="18" charset="0"/>
              </a:rPr>
              <a:t>RLM Clint</a:t>
            </a:r>
          </a:p>
          <a:p>
            <a:pPr algn="ctr"/>
            <a:r>
              <a:rPr lang="en-US" dirty="0" smtClean="0">
                <a:latin typeface="Times New Roman" panose="02020603050405020304" pitchFamily="18" charset="0"/>
                <a:cs typeface="Times New Roman" panose="02020603050405020304" pitchFamily="18" charset="0"/>
              </a:rPr>
              <a:t>2.8 (mL/min/kg)</a:t>
            </a: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bwMode="auto">
          <a:xfrm rot="20478415">
            <a:off x="2265947" y="1988442"/>
            <a:ext cx="453893" cy="41000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3" name="Oval 12"/>
          <p:cNvSpPr/>
          <p:nvPr/>
        </p:nvSpPr>
        <p:spPr bwMode="auto">
          <a:xfrm rot="20478415">
            <a:off x="6692806" y="1948812"/>
            <a:ext cx="499283" cy="496108"/>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14" name="TextBox 13"/>
          <p:cNvSpPr txBox="1"/>
          <p:nvPr/>
        </p:nvSpPr>
        <p:spPr>
          <a:xfrm>
            <a:off x="838200" y="3897345"/>
            <a:ext cx="11162608" cy="461665"/>
          </a:xfrm>
          <a:prstGeom prst="rect">
            <a:avLst/>
          </a:prstGeom>
          <a:noFill/>
        </p:spPr>
        <p:txBody>
          <a:bodyPr wrap="none" rtlCol="0">
            <a:spAutoFit/>
          </a:bodyPr>
          <a:lstStyle/>
          <a:p>
            <a:r>
              <a:rPr lang="en-US" sz="2400" dirty="0" err="1" smtClean="0"/>
              <a:t>Piperidine</a:t>
            </a:r>
            <a:r>
              <a:rPr lang="en-US" sz="2400" dirty="0" smtClean="0"/>
              <a:t> to </a:t>
            </a:r>
            <a:r>
              <a:rPr lang="en-US" sz="2400" dirty="0" err="1" smtClean="0"/>
              <a:t>morpholine</a:t>
            </a:r>
            <a:r>
              <a:rPr lang="en-US" sz="2400" dirty="0" smtClean="0"/>
              <a:t> substitution blocks oxidation hotspot and reduces lipophilicity.</a:t>
            </a:r>
            <a:endParaRPr lang="en-US" sz="2400" dirty="0"/>
          </a:p>
        </p:txBody>
      </p:sp>
    </p:spTree>
    <p:extLst>
      <p:ext uri="{BB962C8B-B14F-4D97-AF65-F5344CB8AC3E}">
        <p14:creationId xmlns:p14="http://schemas.microsoft.com/office/powerpoint/2010/main" val="163659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58</a:t>
            </a:fld>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2136173575"/>
              </p:ext>
            </p:extLst>
          </p:nvPr>
        </p:nvGraphicFramePr>
        <p:xfrm>
          <a:off x="838200" y="553452"/>
          <a:ext cx="2986342" cy="1493171"/>
        </p:xfrm>
        <a:graphic>
          <a:graphicData uri="http://schemas.openxmlformats.org/presentationml/2006/ole">
            <mc:AlternateContent xmlns:mc="http://schemas.openxmlformats.org/markup-compatibility/2006">
              <mc:Choice xmlns:v="urn:schemas-microsoft-com:vml" Requires="v">
                <p:oleObj spid="_x0000_s37061" r:id="rId3" imgW="2114640" imgH="1058040" progId="">
                  <p:embed/>
                </p:oleObj>
              </mc:Choice>
              <mc:Fallback>
                <p:oleObj r:id="rId3" imgW="2114640" imgH="1058040" progId="">
                  <p:embed/>
                  <p:pic>
                    <p:nvPicPr>
                      <p:cNvPr id="0" name=""/>
                      <p:cNvPicPr/>
                      <p:nvPr/>
                    </p:nvPicPr>
                    <p:blipFill>
                      <a:blip r:embed="rId4"/>
                      <a:stretch>
                        <a:fillRect/>
                      </a:stretch>
                    </p:blipFill>
                    <p:spPr>
                      <a:xfrm>
                        <a:off x="838200" y="553452"/>
                        <a:ext cx="2986342" cy="1493171"/>
                      </a:xfrm>
                      <a:prstGeom prst="rect">
                        <a:avLst/>
                      </a:prstGeom>
                    </p:spPr>
                  </p:pic>
                </p:oleObj>
              </mc:Fallback>
            </mc:AlternateContent>
          </a:graphicData>
        </a:graphic>
      </p:graphicFrame>
      <p:sp>
        <p:nvSpPr>
          <p:cNvPr id="15" name="Oval 14"/>
          <p:cNvSpPr/>
          <p:nvPr/>
        </p:nvSpPr>
        <p:spPr bwMode="auto">
          <a:xfrm rot="20478415">
            <a:off x="2900542" y="751100"/>
            <a:ext cx="597547" cy="74456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037664479"/>
              </p:ext>
            </p:extLst>
          </p:nvPr>
        </p:nvGraphicFramePr>
        <p:xfrm>
          <a:off x="5547188" y="553452"/>
          <a:ext cx="2986342" cy="1493171"/>
        </p:xfrm>
        <a:graphic>
          <a:graphicData uri="http://schemas.openxmlformats.org/presentationml/2006/ole">
            <mc:AlternateContent xmlns:mc="http://schemas.openxmlformats.org/markup-compatibility/2006">
              <mc:Choice xmlns:v="urn:schemas-microsoft-com:vml" Requires="v">
                <p:oleObj spid="_x0000_s37062" r:id="rId5" imgW="2114640" imgH="1058040" progId="">
                  <p:embed/>
                </p:oleObj>
              </mc:Choice>
              <mc:Fallback>
                <p:oleObj r:id="rId5" imgW="2114640" imgH="1058040" progId="">
                  <p:embed/>
                  <p:pic>
                    <p:nvPicPr>
                      <p:cNvPr id="0" name=""/>
                      <p:cNvPicPr/>
                      <p:nvPr/>
                    </p:nvPicPr>
                    <p:blipFill>
                      <a:blip r:embed="rId6"/>
                      <a:stretch>
                        <a:fillRect/>
                      </a:stretch>
                    </p:blipFill>
                    <p:spPr>
                      <a:xfrm>
                        <a:off x="5547188" y="553452"/>
                        <a:ext cx="2986342" cy="1493171"/>
                      </a:xfrm>
                      <a:prstGeom prst="rect">
                        <a:avLst/>
                      </a:prstGeom>
                    </p:spPr>
                  </p:pic>
                </p:oleObj>
              </mc:Fallback>
            </mc:AlternateContent>
          </a:graphicData>
        </a:graphic>
      </p:graphicFrame>
      <p:sp>
        <p:nvSpPr>
          <p:cNvPr id="13" name="Oval 12"/>
          <p:cNvSpPr/>
          <p:nvPr/>
        </p:nvSpPr>
        <p:spPr bwMode="auto">
          <a:xfrm rot="20478415">
            <a:off x="7624824" y="770376"/>
            <a:ext cx="597547" cy="744568"/>
          </a:xfrm>
          <a:prstGeom prst="ellipse">
            <a:avLst/>
          </a:prstGeom>
          <a:noFill/>
          <a:ln w="28575"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itchFamily="-106" charset="0"/>
              <a:ea typeface="ＭＳ Ｐゴシック" pitchFamily="-106" charset="-128"/>
              <a:cs typeface="ＭＳ Ｐゴシック" pitchFamily="-106" charset="-128"/>
            </a:endParaRPr>
          </a:p>
        </p:txBody>
      </p:sp>
      <p:sp>
        <p:nvSpPr>
          <p:cNvPr id="8" name="Rectangle 7"/>
          <p:cNvSpPr/>
          <p:nvPr/>
        </p:nvSpPr>
        <p:spPr>
          <a:xfrm>
            <a:off x="1699127" y="1991720"/>
            <a:ext cx="185243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HLM </a:t>
            </a:r>
            <a:r>
              <a:rPr lang="en-US" dirty="0" smtClean="0">
                <a:latin typeface="Times New Roman" panose="02020603050405020304" pitchFamily="18" charset="0"/>
                <a:cs typeface="Times New Roman" panose="02020603050405020304" pitchFamily="18" charset="0"/>
              </a:rPr>
              <a:t>T</a:t>
            </a:r>
            <a:r>
              <a:rPr lang="en-US" baseline="-25000" dirty="0" smtClean="0">
                <a:latin typeface="Times New Roman" panose="02020603050405020304" pitchFamily="18" charset="0"/>
                <a:cs typeface="Times New Roman" panose="02020603050405020304" pitchFamily="18" charset="0"/>
              </a:rPr>
              <a:t>1/2</a:t>
            </a:r>
            <a:r>
              <a:rPr lang="en-US" dirty="0" smtClean="0">
                <a:latin typeface="Times New Roman" panose="02020603050405020304" pitchFamily="18" charset="0"/>
                <a:cs typeface="Times New Roman" panose="02020603050405020304" pitchFamily="18" charset="0"/>
              </a:rPr>
              <a:t> 27 min.</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6328207" y="1991720"/>
            <a:ext cx="215539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HLM </a:t>
            </a:r>
            <a:r>
              <a:rPr lang="en-US" dirty="0" smtClean="0">
                <a:latin typeface="Times New Roman" panose="02020603050405020304" pitchFamily="18" charset="0"/>
                <a:cs typeface="Times New Roman" panose="02020603050405020304" pitchFamily="18" charset="0"/>
              </a:rPr>
              <a:t>T</a:t>
            </a:r>
            <a:r>
              <a:rPr lang="en-US" baseline="-25000" dirty="0" smtClean="0">
                <a:latin typeface="Times New Roman" panose="02020603050405020304" pitchFamily="18" charset="0"/>
                <a:cs typeface="Times New Roman" panose="02020603050405020304" pitchFamily="18" charset="0"/>
              </a:rPr>
              <a:t>1/2</a:t>
            </a:r>
            <a:r>
              <a:rPr lang="en-US" dirty="0" smtClean="0">
                <a:latin typeface="Times New Roman" panose="02020603050405020304" pitchFamily="18" charset="0"/>
                <a:cs typeface="Times New Roman" panose="02020603050405020304" pitchFamily="18" charset="0"/>
              </a:rPr>
              <a:t>  &gt;120 min.</a:t>
            </a:r>
            <a:endParaRPr lang="en-US"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03720" y="2755115"/>
            <a:ext cx="8292848" cy="369332"/>
          </a:xfrm>
          <a:prstGeom prst="rect">
            <a:avLst/>
          </a:prstGeom>
          <a:noFill/>
        </p:spPr>
        <p:txBody>
          <a:bodyPr wrap="none" rtlCol="0">
            <a:spAutoFit/>
          </a:bodyPr>
          <a:lstStyle/>
          <a:p>
            <a:r>
              <a:rPr lang="en-US" dirty="0" smtClean="0"/>
              <a:t>Electron-rich 5-ring aryl systems often have poor stability against metabolic conversion.</a:t>
            </a:r>
            <a:endParaRPr lang="en-US" dirty="0"/>
          </a:p>
        </p:txBody>
      </p:sp>
      <p:pic>
        <p:nvPicPr>
          <p:cNvPr id="17" name="Picture 16"/>
          <p:cNvPicPr>
            <a:picLocks noChangeAspect="1"/>
          </p:cNvPicPr>
          <p:nvPr/>
        </p:nvPicPr>
        <p:blipFill>
          <a:blip r:embed="rId7"/>
          <a:stretch>
            <a:fillRect/>
          </a:stretch>
        </p:blipFill>
        <p:spPr>
          <a:xfrm>
            <a:off x="8975892" y="2578347"/>
            <a:ext cx="520700" cy="546100"/>
          </a:xfrm>
          <a:prstGeom prst="rect">
            <a:avLst/>
          </a:prstGeom>
        </p:spPr>
      </p:pic>
      <p:pic>
        <p:nvPicPr>
          <p:cNvPr id="18" name="Picture 17"/>
          <p:cNvPicPr>
            <a:picLocks noChangeAspect="1"/>
          </p:cNvPicPr>
          <p:nvPr/>
        </p:nvPicPr>
        <p:blipFill>
          <a:blip r:embed="rId8"/>
          <a:stretch>
            <a:fillRect/>
          </a:stretch>
        </p:blipFill>
        <p:spPr>
          <a:xfrm>
            <a:off x="9775916" y="2438647"/>
            <a:ext cx="520700" cy="685800"/>
          </a:xfrm>
          <a:prstGeom prst="rect">
            <a:avLst/>
          </a:prstGeom>
        </p:spPr>
      </p:pic>
      <p:pic>
        <p:nvPicPr>
          <p:cNvPr id="19" name="Picture 18"/>
          <p:cNvPicPr>
            <a:picLocks noChangeAspect="1"/>
          </p:cNvPicPr>
          <p:nvPr/>
        </p:nvPicPr>
        <p:blipFill>
          <a:blip r:embed="rId9"/>
          <a:stretch>
            <a:fillRect/>
          </a:stretch>
        </p:blipFill>
        <p:spPr>
          <a:xfrm>
            <a:off x="10575940" y="2578347"/>
            <a:ext cx="520700" cy="546100"/>
          </a:xfrm>
          <a:prstGeom prst="rect">
            <a:avLst/>
          </a:prstGeom>
        </p:spPr>
      </p:pic>
      <p:pic>
        <p:nvPicPr>
          <p:cNvPr id="20" name="Picture 19"/>
          <p:cNvPicPr>
            <a:picLocks noChangeAspect="1"/>
          </p:cNvPicPr>
          <p:nvPr/>
        </p:nvPicPr>
        <p:blipFill>
          <a:blip r:embed="rId10"/>
          <a:stretch>
            <a:fillRect/>
          </a:stretch>
        </p:blipFill>
        <p:spPr>
          <a:xfrm>
            <a:off x="7152202" y="4070372"/>
            <a:ext cx="1041400" cy="749300"/>
          </a:xfrm>
          <a:prstGeom prst="rect">
            <a:avLst/>
          </a:prstGeom>
        </p:spPr>
      </p:pic>
      <p:pic>
        <p:nvPicPr>
          <p:cNvPr id="21" name="Picture 20"/>
          <p:cNvPicPr>
            <a:picLocks noChangeAspect="1"/>
          </p:cNvPicPr>
          <p:nvPr/>
        </p:nvPicPr>
        <p:blipFill>
          <a:blip r:embed="rId11"/>
          <a:stretch>
            <a:fillRect/>
          </a:stretch>
        </p:blipFill>
        <p:spPr>
          <a:xfrm>
            <a:off x="8505992" y="4012201"/>
            <a:ext cx="990600" cy="787400"/>
          </a:xfrm>
          <a:prstGeom prst="rect">
            <a:avLst/>
          </a:prstGeom>
        </p:spPr>
      </p:pic>
      <p:pic>
        <p:nvPicPr>
          <p:cNvPr id="22" name="Picture 21"/>
          <p:cNvPicPr>
            <a:picLocks noChangeAspect="1"/>
          </p:cNvPicPr>
          <p:nvPr/>
        </p:nvPicPr>
        <p:blipFill>
          <a:blip r:embed="rId12"/>
          <a:stretch>
            <a:fillRect/>
          </a:stretch>
        </p:blipFill>
        <p:spPr>
          <a:xfrm>
            <a:off x="10086990" y="4012201"/>
            <a:ext cx="749300" cy="1155700"/>
          </a:xfrm>
          <a:prstGeom prst="rect">
            <a:avLst/>
          </a:prstGeom>
        </p:spPr>
      </p:pic>
      <p:sp>
        <p:nvSpPr>
          <p:cNvPr id="23" name="TextBox 22"/>
          <p:cNvSpPr txBox="1"/>
          <p:nvPr/>
        </p:nvSpPr>
        <p:spPr>
          <a:xfrm>
            <a:off x="403720" y="4220719"/>
            <a:ext cx="5736220" cy="646331"/>
          </a:xfrm>
          <a:prstGeom prst="rect">
            <a:avLst/>
          </a:prstGeom>
          <a:noFill/>
        </p:spPr>
        <p:txBody>
          <a:bodyPr wrap="square" rtlCol="0">
            <a:spAutoFit/>
          </a:bodyPr>
          <a:lstStyle/>
          <a:p>
            <a:r>
              <a:rPr lang="en-US" dirty="0" smtClean="0"/>
              <a:t>Electron-withdrawing substituents are a way to increase metabolic stability for these heterocycles.</a:t>
            </a:r>
            <a:endParaRPr lang="en-US" dirty="0"/>
          </a:p>
        </p:txBody>
      </p:sp>
    </p:spTree>
    <p:extLst>
      <p:ext uri="{BB962C8B-B14F-4D97-AF65-F5344CB8AC3E}">
        <p14:creationId xmlns:p14="http://schemas.microsoft.com/office/powerpoint/2010/main" val="3122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9" grpId="0"/>
      <p:bldP spid="16" grpId="0"/>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59</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4000" t="-463" r="42999" b="3151"/>
          <a:stretch/>
        </p:blipFill>
        <p:spPr>
          <a:xfrm>
            <a:off x="9151551" y="1003012"/>
            <a:ext cx="1051695" cy="378761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3255" y="2263295"/>
            <a:ext cx="704665" cy="339027"/>
          </a:xfrm>
          <a:prstGeom prst="rect">
            <a:avLst/>
          </a:prstGeom>
        </p:spPr>
      </p:pic>
      <p:grpSp>
        <p:nvGrpSpPr>
          <p:cNvPr id="7" name="Group 6"/>
          <p:cNvGrpSpPr>
            <a:grpSpLocks noChangeAspect="1"/>
          </p:cNvGrpSpPr>
          <p:nvPr/>
        </p:nvGrpSpPr>
        <p:grpSpPr>
          <a:xfrm>
            <a:off x="9470577" y="2612816"/>
            <a:ext cx="388453" cy="365619"/>
            <a:chOff x="4791075" y="1717121"/>
            <a:chExt cx="1247775" cy="1102279"/>
          </a:xfrm>
        </p:grpSpPr>
        <p:sp>
          <p:nvSpPr>
            <p:cNvPr id="8" name="Freeform 7"/>
            <p:cNvSpPr/>
            <p:nvPr/>
          </p:nvSpPr>
          <p:spPr>
            <a:xfrm>
              <a:off x="4791075" y="1717121"/>
              <a:ext cx="1247775" cy="1102279"/>
            </a:xfrm>
            <a:custGeom>
              <a:avLst/>
              <a:gdLst>
                <a:gd name="connsiteX0" fmla="*/ 0 w 1247775"/>
                <a:gd name="connsiteY0" fmla="*/ 450655 h 1069780"/>
                <a:gd name="connsiteX1" fmla="*/ 47625 w 1247775"/>
                <a:gd name="connsiteY1" fmla="*/ 403030 h 1069780"/>
                <a:gd name="connsiteX2" fmla="*/ 66675 w 1247775"/>
                <a:gd name="connsiteY2" fmla="*/ 374455 h 1069780"/>
                <a:gd name="connsiteX3" fmla="*/ 38100 w 1247775"/>
                <a:gd name="connsiteY3" fmla="*/ 279205 h 1069780"/>
                <a:gd name="connsiteX4" fmla="*/ 28575 w 1247775"/>
                <a:gd name="connsiteY4" fmla="*/ 250630 h 1069780"/>
                <a:gd name="connsiteX5" fmla="*/ 38100 w 1247775"/>
                <a:gd name="connsiteY5" fmla="*/ 79180 h 1069780"/>
                <a:gd name="connsiteX6" fmla="*/ 47625 w 1247775"/>
                <a:gd name="connsiteY6" fmla="*/ 50605 h 1069780"/>
                <a:gd name="connsiteX7" fmla="*/ 76200 w 1247775"/>
                <a:gd name="connsiteY7" fmla="*/ 31555 h 1069780"/>
                <a:gd name="connsiteX8" fmla="*/ 152400 w 1247775"/>
                <a:gd name="connsiteY8" fmla="*/ 12505 h 1069780"/>
                <a:gd name="connsiteX9" fmla="*/ 209550 w 1247775"/>
                <a:gd name="connsiteY9" fmla="*/ 31555 h 1069780"/>
                <a:gd name="connsiteX10" fmla="*/ 228600 w 1247775"/>
                <a:gd name="connsiteY10" fmla="*/ 60130 h 1069780"/>
                <a:gd name="connsiteX11" fmla="*/ 257175 w 1247775"/>
                <a:gd name="connsiteY11" fmla="*/ 69655 h 1069780"/>
                <a:gd name="connsiteX12" fmla="*/ 314325 w 1247775"/>
                <a:gd name="connsiteY12" fmla="*/ 98230 h 1069780"/>
                <a:gd name="connsiteX13" fmla="*/ 342900 w 1247775"/>
                <a:gd name="connsiteY13" fmla="*/ 126805 h 1069780"/>
                <a:gd name="connsiteX14" fmla="*/ 400050 w 1247775"/>
                <a:gd name="connsiteY14" fmla="*/ 145855 h 1069780"/>
                <a:gd name="connsiteX15" fmla="*/ 466725 w 1247775"/>
                <a:gd name="connsiteY15" fmla="*/ 164905 h 1069780"/>
                <a:gd name="connsiteX16" fmla="*/ 695325 w 1247775"/>
                <a:gd name="connsiteY16" fmla="*/ 155380 h 1069780"/>
                <a:gd name="connsiteX17" fmla="*/ 723900 w 1247775"/>
                <a:gd name="connsiteY17" fmla="*/ 145855 h 1069780"/>
                <a:gd name="connsiteX18" fmla="*/ 790575 w 1247775"/>
                <a:gd name="connsiteY18" fmla="*/ 136330 h 1069780"/>
                <a:gd name="connsiteX19" fmla="*/ 847725 w 1247775"/>
                <a:gd name="connsiteY19" fmla="*/ 117280 h 1069780"/>
                <a:gd name="connsiteX20" fmla="*/ 876300 w 1247775"/>
                <a:gd name="connsiteY20" fmla="*/ 107755 h 1069780"/>
                <a:gd name="connsiteX21" fmla="*/ 914400 w 1247775"/>
                <a:gd name="connsiteY21" fmla="*/ 88705 h 1069780"/>
                <a:gd name="connsiteX22" fmla="*/ 942975 w 1247775"/>
                <a:gd name="connsiteY22" fmla="*/ 69655 h 1069780"/>
                <a:gd name="connsiteX23" fmla="*/ 981075 w 1247775"/>
                <a:gd name="connsiteY23" fmla="*/ 60130 h 1069780"/>
                <a:gd name="connsiteX24" fmla="*/ 1095375 w 1247775"/>
                <a:gd name="connsiteY24" fmla="*/ 69655 h 1069780"/>
                <a:gd name="connsiteX25" fmla="*/ 1123950 w 1247775"/>
                <a:gd name="connsiteY25" fmla="*/ 79180 h 1069780"/>
                <a:gd name="connsiteX26" fmla="*/ 1143000 w 1247775"/>
                <a:gd name="connsiteY26" fmla="*/ 107755 h 1069780"/>
                <a:gd name="connsiteX27" fmla="*/ 1162050 w 1247775"/>
                <a:gd name="connsiteY27" fmla="*/ 164905 h 1069780"/>
                <a:gd name="connsiteX28" fmla="*/ 1152525 w 1247775"/>
                <a:gd name="connsiteY28" fmla="*/ 241105 h 1069780"/>
                <a:gd name="connsiteX29" fmla="*/ 1133475 w 1247775"/>
                <a:gd name="connsiteY29" fmla="*/ 298255 h 1069780"/>
                <a:gd name="connsiteX30" fmla="*/ 1123950 w 1247775"/>
                <a:gd name="connsiteY30" fmla="*/ 326830 h 1069780"/>
                <a:gd name="connsiteX31" fmla="*/ 1104900 w 1247775"/>
                <a:gd name="connsiteY31" fmla="*/ 355405 h 1069780"/>
                <a:gd name="connsiteX32" fmla="*/ 1095375 w 1247775"/>
                <a:gd name="connsiteY32" fmla="*/ 393505 h 1069780"/>
                <a:gd name="connsiteX33" fmla="*/ 1123950 w 1247775"/>
                <a:gd name="connsiteY33" fmla="*/ 564955 h 1069780"/>
                <a:gd name="connsiteX34" fmla="*/ 1143000 w 1247775"/>
                <a:gd name="connsiteY34" fmla="*/ 593530 h 1069780"/>
                <a:gd name="connsiteX35" fmla="*/ 1152525 w 1247775"/>
                <a:gd name="connsiteY35" fmla="*/ 622105 h 1069780"/>
                <a:gd name="connsiteX36" fmla="*/ 1200150 w 1247775"/>
                <a:gd name="connsiteY36" fmla="*/ 688780 h 1069780"/>
                <a:gd name="connsiteX37" fmla="*/ 1219200 w 1247775"/>
                <a:gd name="connsiteY37" fmla="*/ 717355 h 1069780"/>
                <a:gd name="connsiteX38" fmla="*/ 1247775 w 1247775"/>
                <a:gd name="connsiteY38" fmla="*/ 736405 h 1069780"/>
                <a:gd name="connsiteX39" fmla="*/ 1219200 w 1247775"/>
                <a:gd name="connsiteY39" fmla="*/ 803080 h 1069780"/>
                <a:gd name="connsiteX40" fmla="*/ 1209675 w 1247775"/>
                <a:gd name="connsiteY40" fmla="*/ 841180 h 1069780"/>
                <a:gd name="connsiteX41" fmla="*/ 1162050 w 1247775"/>
                <a:gd name="connsiteY41" fmla="*/ 888805 h 1069780"/>
                <a:gd name="connsiteX42" fmla="*/ 1104900 w 1247775"/>
                <a:gd name="connsiteY42" fmla="*/ 926905 h 1069780"/>
                <a:gd name="connsiteX43" fmla="*/ 1076325 w 1247775"/>
                <a:gd name="connsiteY43" fmla="*/ 945955 h 1069780"/>
                <a:gd name="connsiteX44" fmla="*/ 981075 w 1247775"/>
                <a:gd name="connsiteY44" fmla="*/ 974530 h 1069780"/>
                <a:gd name="connsiteX45" fmla="*/ 923925 w 1247775"/>
                <a:gd name="connsiteY45" fmla="*/ 1003105 h 1069780"/>
                <a:gd name="connsiteX46" fmla="*/ 866775 w 1247775"/>
                <a:gd name="connsiteY46" fmla="*/ 1022155 h 1069780"/>
                <a:gd name="connsiteX47" fmla="*/ 809625 w 1247775"/>
                <a:gd name="connsiteY47" fmla="*/ 1041205 h 1069780"/>
                <a:gd name="connsiteX48" fmla="*/ 781050 w 1247775"/>
                <a:gd name="connsiteY48" fmla="*/ 1050730 h 1069780"/>
                <a:gd name="connsiteX49" fmla="*/ 752475 w 1247775"/>
                <a:gd name="connsiteY49" fmla="*/ 1060255 h 1069780"/>
                <a:gd name="connsiteX50" fmla="*/ 685800 w 1247775"/>
                <a:gd name="connsiteY50" fmla="*/ 1069780 h 1069780"/>
                <a:gd name="connsiteX51" fmla="*/ 628650 w 1247775"/>
                <a:gd name="connsiteY51" fmla="*/ 1060255 h 1069780"/>
                <a:gd name="connsiteX52" fmla="*/ 590550 w 1247775"/>
                <a:gd name="connsiteY52" fmla="*/ 1012630 h 1069780"/>
                <a:gd name="connsiteX53" fmla="*/ 561975 w 1247775"/>
                <a:gd name="connsiteY53" fmla="*/ 993580 h 1069780"/>
                <a:gd name="connsiteX54" fmla="*/ 523875 w 1247775"/>
                <a:gd name="connsiteY54" fmla="*/ 879280 h 1069780"/>
                <a:gd name="connsiteX55" fmla="*/ 485775 w 1247775"/>
                <a:gd name="connsiteY55" fmla="*/ 822130 h 1069780"/>
                <a:gd name="connsiteX56" fmla="*/ 495300 w 1247775"/>
                <a:gd name="connsiteY56" fmla="*/ 764980 h 1069780"/>
                <a:gd name="connsiteX57" fmla="*/ 533400 w 1247775"/>
                <a:gd name="connsiteY57" fmla="*/ 774505 h 1069780"/>
                <a:gd name="connsiteX58" fmla="*/ 581025 w 1247775"/>
                <a:gd name="connsiteY58" fmla="*/ 784030 h 1069780"/>
                <a:gd name="connsiteX59" fmla="*/ 619125 w 1247775"/>
                <a:gd name="connsiteY59" fmla="*/ 841180 h 1069780"/>
                <a:gd name="connsiteX60" fmla="*/ 638175 w 1247775"/>
                <a:gd name="connsiteY60" fmla="*/ 869755 h 1069780"/>
                <a:gd name="connsiteX61" fmla="*/ 695325 w 1247775"/>
                <a:gd name="connsiteY61" fmla="*/ 888805 h 1069780"/>
                <a:gd name="connsiteX62" fmla="*/ 723900 w 1247775"/>
                <a:gd name="connsiteY62" fmla="*/ 898330 h 1069780"/>
                <a:gd name="connsiteX63" fmla="*/ 800100 w 1247775"/>
                <a:gd name="connsiteY63" fmla="*/ 879280 h 1069780"/>
                <a:gd name="connsiteX64" fmla="*/ 828675 w 1247775"/>
                <a:gd name="connsiteY64" fmla="*/ 860230 h 1069780"/>
                <a:gd name="connsiteX65" fmla="*/ 876300 w 1247775"/>
                <a:gd name="connsiteY65" fmla="*/ 822130 h 1069780"/>
                <a:gd name="connsiteX66" fmla="*/ 904875 w 1247775"/>
                <a:gd name="connsiteY66" fmla="*/ 803080 h 1069780"/>
                <a:gd name="connsiteX67" fmla="*/ 962025 w 1247775"/>
                <a:gd name="connsiteY67" fmla="*/ 784030 h 1069780"/>
                <a:gd name="connsiteX68" fmla="*/ 971550 w 1247775"/>
                <a:gd name="connsiteY68" fmla="*/ 755455 h 1069780"/>
                <a:gd name="connsiteX69" fmla="*/ 1000125 w 1247775"/>
                <a:gd name="connsiteY69" fmla="*/ 698305 h 1069780"/>
                <a:gd name="connsiteX70" fmla="*/ 971550 w 1247775"/>
                <a:gd name="connsiteY70" fmla="*/ 641155 h 1069780"/>
                <a:gd name="connsiteX71" fmla="*/ 962025 w 1247775"/>
                <a:gd name="connsiteY71" fmla="*/ 612580 h 1069780"/>
                <a:gd name="connsiteX72" fmla="*/ 933450 w 1247775"/>
                <a:gd name="connsiteY72" fmla="*/ 593530 h 1069780"/>
                <a:gd name="connsiteX73" fmla="*/ 923925 w 1247775"/>
                <a:gd name="connsiteY73" fmla="*/ 564955 h 1069780"/>
                <a:gd name="connsiteX74" fmla="*/ 895350 w 1247775"/>
                <a:gd name="connsiteY74" fmla="*/ 545905 h 1069780"/>
                <a:gd name="connsiteX75" fmla="*/ 876300 w 1247775"/>
                <a:gd name="connsiteY75" fmla="*/ 488755 h 1069780"/>
                <a:gd name="connsiteX76" fmla="*/ 866775 w 1247775"/>
                <a:gd name="connsiteY76" fmla="*/ 460180 h 1069780"/>
                <a:gd name="connsiteX77" fmla="*/ 914400 w 1247775"/>
                <a:gd name="connsiteY77" fmla="*/ 383980 h 1069780"/>
                <a:gd name="connsiteX78" fmla="*/ 942975 w 1247775"/>
                <a:gd name="connsiteY78" fmla="*/ 326830 h 1069780"/>
                <a:gd name="connsiteX79" fmla="*/ 962025 w 1247775"/>
                <a:gd name="connsiteY79" fmla="*/ 260155 h 1069780"/>
                <a:gd name="connsiteX80" fmla="*/ 828675 w 1247775"/>
                <a:gd name="connsiteY80" fmla="*/ 241105 h 1069780"/>
                <a:gd name="connsiteX81" fmla="*/ 771525 w 1247775"/>
                <a:gd name="connsiteY81" fmla="*/ 260155 h 1069780"/>
                <a:gd name="connsiteX82" fmla="*/ 742950 w 1247775"/>
                <a:gd name="connsiteY82" fmla="*/ 269680 h 1069780"/>
                <a:gd name="connsiteX83" fmla="*/ 714375 w 1247775"/>
                <a:gd name="connsiteY83" fmla="*/ 279205 h 1069780"/>
                <a:gd name="connsiteX84" fmla="*/ 676275 w 1247775"/>
                <a:gd name="connsiteY84" fmla="*/ 288730 h 1069780"/>
                <a:gd name="connsiteX85" fmla="*/ 590550 w 1247775"/>
                <a:gd name="connsiteY85" fmla="*/ 307780 h 1069780"/>
                <a:gd name="connsiteX86" fmla="*/ 495300 w 1247775"/>
                <a:gd name="connsiteY86" fmla="*/ 298255 h 1069780"/>
                <a:gd name="connsiteX87" fmla="*/ 390525 w 1247775"/>
                <a:gd name="connsiteY87" fmla="*/ 269680 h 1069780"/>
                <a:gd name="connsiteX88" fmla="*/ 361950 w 1247775"/>
                <a:gd name="connsiteY88" fmla="*/ 250630 h 1069780"/>
                <a:gd name="connsiteX89" fmla="*/ 304800 w 1247775"/>
                <a:gd name="connsiteY89" fmla="*/ 231580 h 1069780"/>
                <a:gd name="connsiteX90" fmla="*/ 276225 w 1247775"/>
                <a:gd name="connsiteY90" fmla="*/ 212530 h 1069780"/>
                <a:gd name="connsiteX91" fmla="*/ 190500 w 1247775"/>
                <a:gd name="connsiteY91" fmla="*/ 241105 h 1069780"/>
                <a:gd name="connsiteX92" fmla="*/ 180975 w 1247775"/>
                <a:gd name="connsiteY92" fmla="*/ 288730 h 1069780"/>
                <a:gd name="connsiteX93" fmla="*/ 190500 w 1247775"/>
                <a:gd name="connsiteY93" fmla="*/ 355405 h 1069780"/>
                <a:gd name="connsiteX94" fmla="*/ 209550 w 1247775"/>
                <a:gd name="connsiteY94" fmla="*/ 488755 h 1069780"/>
                <a:gd name="connsiteX95" fmla="*/ 180975 w 1247775"/>
                <a:gd name="connsiteY95" fmla="*/ 650680 h 1069780"/>
                <a:gd name="connsiteX96" fmla="*/ 171450 w 1247775"/>
                <a:gd name="connsiteY96" fmla="*/ 679255 h 1069780"/>
                <a:gd name="connsiteX97" fmla="*/ 142875 w 1247775"/>
                <a:gd name="connsiteY97" fmla="*/ 688780 h 1069780"/>
                <a:gd name="connsiteX98" fmla="*/ 66675 w 1247775"/>
                <a:gd name="connsiteY98" fmla="*/ 669730 h 1069780"/>
                <a:gd name="connsiteX99" fmla="*/ 38100 w 1247775"/>
                <a:gd name="connsiteY99" fmla="*/ 641155 h 1069780"/>
                <a:gd name="connsiteX100" fmla="*/ 19050 w 1247775"/>
                <a:gd name="connsiteY100" fmla="*/ 612580 h 1069780"/>
                <a:gd name="connsiteX101" fmla="*/ 0 w 1247775"/>
                <a:gd name="connsiteY101" fmla="*/ 526855 h 1069780"/>
                <a:gd name="connsiteX102" fmla="*/ 9525 w 1247775"/>
                <a:gd name="connsiteY102" fmla="*/ 431605 h 1069780"/>
                <a:gd name="connsiteX103" fmla="*/ 9525 w 1247775"/>
                <a:gd name="connsiteY103" fmla="*/ 393505 h 10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247775" h="1069780">
                  <a:moveTo>
                    <a:pt x="0" y="450655"/>
                  </a:moveTo>
                  <a:cubicBezTo>
                    <a:pt x="15875" y="434780"/>
                    <a:pt x="32841" y="419926"/>
                    <a:pt x="47625" y="403030"/>
                  </a:cubicBezTo>
                  <a:cubicBezTo>
                    <a:pt x="55163" y="394415"/>
                    <a:pt x="65536" y="385846"/>
                    <a:pt x="66675" y="374455"/>
                  </a:cubicBezTo>
                  <a:cubicBezTo>
                    <a:pt x="73893" y="302279"/>
                    <a:pt x="60241" y="323487"/>
                    <a:pt x="38100" y="279205"/>
                  </a:cubicBezTo>
                  <a:cubicBezTo>
                    <a:pt x="33610" y="270225"/>
                    <a:pt x="31750" y="260155"/>
                    <a:pt x="28575" y="250630"/>
                  </a:cubicBezTo>
                  <a:cubicBezTo>
                    <a:pt x="31750" y="193480"/>
                    <a:pt x="32673" y="136160"/>
                    <a:pt x="38100" y="79180"/>
                  </a:cubicBezTo>
                  <a:cubicBezTo>
                    <a:pt x="39052" y="69185"/>
                    <a:pt x="41353" y="58445"/>
                    <a:pt x="47625" y="50605"/>
                  </a:cubicBezTo>
                  <a:cubicBezTo>
                    <a:pt x="54776" y="41666"/>
                    <a:pt x="66675" y="37905"/>
                    <a:pt x="76200" y="31555"/>
                  </a:cubicBezTo>
                  <a:cubicBezTo>
                    <a:pt x="104031" y="-10191"/>
                    <a:pt x="87217" y="-3791"/>
                    <a:pt x="152400" y="12505"/>
                  </a:cubicBezTo>
                  <a:cubicBezTo>
                    <a:pt x="171881" y="17375"/>
                    <a:pt x="209550" y="31555"/>
                    <a:pt x="209550" y="31555"/>
                  </a:cubicBezTo>
                  <a:cubicBezTo>
                    <a:pt x="215900" y="41080"/>
                    <a:pt x="219661" y="52979"/>
                    <a:pt x="228600" y="60130"/>
                  </a:cubicBezTo>
                  <a:cubicBezTo>
                    <a:pt x="236440" y="66402"/>
                    <a:pt x="248195" y="65165"/>
                    <a:pt x="257175" y="69655"/>
                  </a:cubicBezTo>
                  <a:cubicBezTo>
                    <a:pt x="331033" y="106584"/>
                    <a:pt x="242501" y="74289"/>
                    <a:pt x="314325" y="98230"/>
                  </a:cubicBezTo>
                  <a:cubicBezTo>
                    <a:pt x="323850" y="107755"/>
                    <a:pt x="331125" y="120263"/>
                    <a:pt x="342900" y="126805"/>
                  </a:cubicBezTo>
                  <a:cubicBezTo>
                    <a:pt x="360453" y="136557"/>
                    <a:pt x="381000" y="139505"/>
                    <a:pt x="400050" y="145855"/>
                  </a:cubicBezTo>
                  <a:cubicBezTo>
                    <a:pt x="441044" y="159520"/>
                    <a:pt x="418885" y="152945"/>
                    <a:pt x="466725" y="164905"/>
                  </a:cubicBezTo>
                  <a:cubicBezTo>
                    <a:pt x="542925" y="161730"/>
                    <a:pt x="619267" y="161014"/>
                    <a:pt x="695325" y="155380"/>
                  </a:cubicBezTo>
                  <a:cubicBezTo>
                    <a:pt x="705338" y="154638"/>
                    <a:pt x="714055" y="147824"/>
                    <a:pt x="723900" y="145855"/>
                  </a:cubicBezTo>
                  <a:cubicBezTo>
                    <a:pt x="745915" y="141452"/>
                    <a:pt x="768350" y="139505"/>
                    <a:pt x="790575" y="136330"/>
                  </a:cubicBezTo>
                  <a:lnTo>
                    <a:pt x="847725" y="117280"/>
                  </a:lnTo>
                  <a:cubicBezTo>
                    <a:pt x="857250" y="114105"/>
                    <a:pt x="867320" y="112245"/>
                    <a:pt x="876300" y="107755"/>
                  </a:cubicBezTo>
                  <a:cubicBezTo>
                    <a:pt x="889000" y="101405"/>
                    <a:pt x="902072" y="95750"/>
                    <a:pt x="914400" y="88705"/>
                  </a:cubicBezTo>
                  <a:cubicBezTo>
                    <a:pt x="924339" y="83025"/>
                    <a:pt x="932453" y="74164"/>
                    <a:pt x="942975" y="69655"/>
                  </a:cubicBezTo>
                  <a:cubicBezTo>
                    <a:pt x="955007" y="64498"/>
                    <a:pt x="968375" y="63305"/>
                    <a:pt x="981075" y="60130"/>
                  </a:cubicBezTo>
                  <a:cubicBezTo>
                    <a:pt x="1019175" y="63305"/>
                    <a:pt x="1057478" y="64602"/>
                    <a:pt x="1095375" y="69655"/>
                  </a:cubicBezTo>
                  <a:cubicBezTo>
                    <a:pt x="1105327" y="70982"/>
                    <a:pt x="1116110" y="72908"/>
                    <a:pt x="1123950" y="79180"/>
                  </a:cubicBezTo>
                  <a:cubicBezTo>
                    <a:pt x="1132889" y="86331"/>
                    <a:pt x="1138351" y="97294"/>
                    <a:pt x="1143000" y="107755"/>
                  </a:cubicBezTo>
                  <a:cubicBezTo>
                    <a:pt x="1151155" y="126105"/>
                    <a:pt x="1162050" y="164905"/>
                    <a:pt x="1162050" y="164905"/>
                  </a:cubicBezTo>
                  <a:cubicBezTo>
                    <a:pt x="1158875" y="190305"/>
                    <a:pt x="1157888" y="216076"/>
                    <a:pt x="1152525" y="241105"/>
                  </a:cubicBezTo>
                  <a:cubicBezTo>
                    <a:pt x="1148318" y="260740"/>
                    <a:pt x="1139825" y="279205"/>
                    <a:pt x="1133475" y="298255"/>
                  </a:cubicBezTo>
                  <a:cubicBezTo>
                    <a:pt x="1130300" y="307780"/>
                    <a:pt x="1129519" y="318476"/>
                    <a:pt x="1123950" y="326830"/>
                  </a:cubicBezTo>
                  <a:lnTo>
                    <a:pt x="1104900" y="355405"/>
                  </a:lnTo>
                  <a:cubicBezTo>
                    <a:pt x="1101725" y="368105"/>
                    <a:pt x="1095375" y="380414"/>
                    <a:pt x="1095375" y="393505"/>
                  </a:cubicBezTo>
                  <a:cubicBezTo>
                    <a:pt x="1095375" y="494238"/>
                    <a:pt x="1098689" y="489171"/>
                    <a:pt x="1123950" y="564955"/>
                  </a:cubicBezTo>
                  <a:cubicBezTo>
                    <a:pt x="1127570" y="575815"/>
                    <a:pt x="1137880" y="583291"/>
                    <a:pt x="1143000" y="593530"/>
                  </a:cubicBezTo>
                  <a:cubicBezTo>
                    <a:pt x="1147490" y="602510"/>
                    <a:pt x="1148035" y="613125"/>
                    <a:pt x="1152525" y="622105"/>
                  </a:cubicBezTo>
                  <a:cubicBezTo>
                    <a:pt x="1160008" y="637070"/>
                    <a:pt x="1192959" y="678713"/>
                    <a:pt x="1200150" y="688780"/>
                  </a:cubicBezTo>
                  <a:cubicBezTo>
                    <a:pt x="1206804" y="698095"/>
                    <a:pt x="1211105" y="709260"/>
                    <a:pt x="1219200" y="717355"/>
                  </a:cubicBezTo>
                  <a:cubicBezTo>
                    <a:pt x="1227295" y="725450"/>
                    <a:pt x="1238250" y="730055"/>
                    <a:pt x="1247775" y="736405"/>
                  </a:cubicBezTo>
                  <a:cubicBezTo>
                    <a:pt x="1220429" y="845788"/>
                    <a:pt x="1258667" y="710990"/>
                    <a:pt x="1219200" y="803080"/>
                  </a:cubicBezTo>
                  <a:cubicBezTo>
                    <a:pt x="1214043" y="815112"/>
                    <a:pt x="1214832" y="829148"/>
                    <a:pt x="1209675" y="841180"/>
                  </a:cubicBezTo>
                  <a:cubicBezTo>
                    <a:pt x="1194153" y="877399"/>
                    <a:pt x="1190272" y="865286"/>
                    <a:pt x="1162050" y="888805"/>
                  </a:cubicBezTo>
                  <a:cubicBezTo>
                    <a:pt x="1114484" y="928443"/>
                    <a:pt x="1155118" y="910166"/>
                    <a:pt x="1104900" y="926905"/>
                  </a:cubicBezTo>
                  <a:cubicBezTo>
                    <a:pt x="1095375" y="933255"/>
                    <a:pt x="1086847" y="941446"/>
                    <a:pt x="1076325" y="945955"/>
                  </a:cubicBezTo>
                  <a:cubicBezTo>
                    <a:pt x="980617" y="986973"/>
                    <a:pt x="1109129" y="910503"/>
                    <a:pt x="981075" y="974530"/>
                  </a:cubicBezTo>
                  <a:cubicBezTo>
                    <a:pt x="962025" y="984055"/>
                    <a:pt x="943585" y="994913"/>
                    <a:pt x="923925" y="1003105"/>
                  </a:cubicBezTo>
                  <a:cubicBezTo>
                    <a:pt x="905389" y="1010828"/>
                    <a:pt x="885825" y="1015805"/>
                    <a:pt x="866775" y="1022155"/>
                  </a:cubicBezTo>
                  <a:lnTo>
                    <a:pt x="809625" y="1041205"/>
                  </a:lnTo>
                  <a:lnTo>
                    <a:pt x="781050" y="1050730"/>
                  </a:lnTo>
                  <a:cubicBezTo>
                    <a:pt x="771525" y="1053905"/>
                    <a:pt x="762414" y="1058835"/>
                    <a:pt x="752475" y="1060255"/>
                  </a:cubicBezTo>
                  <a:lnTo>
                    <a:pt x="685800" y="1069780"/>
                  </a:lnTo>
                  <a:cubicBezTo>
                    <a:pt x="666750" y="1066605"/>
                    <a:pt x="646972" y="1066362"/>
                    <a:pt x="628650" y="1060255"/>
                  </a:cubicBezTo>
                  <a:cubicBezTo>
                    <a:pt x="576537" y="1042884"/>
                    <a:pt x="617012" y="1045708"/>
                    <a:pt x="590550" y="1012630"/>
                  </a:cubicBezTo>
                  <a:cubicBezTo>
                    <a:pt x="583399" y="1003691"/>
                    <a:pt x="571500" y="999930"/>
                    <a:pt x="561975" y="993580"/>
                  </a:cubicBezTo>
                  <a:lnTo>
                    <a:pt x="523875" y="879280"/>
                  </a:lnTo>
                  <a:cubicBezTo>
                    <a:pt x="516635" y="857560"/>
                    <a:pt x="485775" y="822130"/>
                    <a:pt x="485775" y="822130"/>
                  </a:cubicBezTo>
                  <a:cubicBezTo>
                    <a:pt x="488950" y="803080"/>
                    <a:pt x="481644" y="778636"/>
                    <a:pt x="495300" y="764980"/>
                  </a:cubicBezTo>
                  <a:cubicBezTo>
                    <a:pt x="504557" y="755723"/>
                    <a:pt x="520621" y="771665"/>
                    <a:pt x="533400" y="774505"/>
                  </a:cubicBezTo>
                  <a:cubicBezTo>
                    <a:pt x="549204" y="778017"/>
                    <a:pt x="565150" y="780855"/>
                    <a:pt x="581025" y="784030"/>
                  </a:cubicBezTo>
                  <a:lnTo>
                    <a:pt x="619125" y="841180"/>
                  </a:lnTo>
                  <a:cubicBezTo>
                    <a:pt x="625475" y="850705"/>
                    <a:pt x="627315" y="866135"/>
                    <a:pt x="638175" y="869755"/>
                  </a:cubicBezTo>
                  <a:lnTo>
                    <a:pt x="695325" y="888805"/>
                  </a:lnTo>
                  <a:lnTo>
                    <a:pt x="723900" y="898330"/>
                  </a:lnTo>
                  <a:cubicBezTo>
                    <a:pt x="742014" y="894707"/>
                    <a:pt x="780574" y="889043"/>
                    <a:pt x="800100" y="879280"/>
                  </a:cubicBezTo>
                  <a:cubicBezTo>
                    <a:pt x="810339" y="874160"/>
                    <a:pt x="819150" y="866580"/>
                    <a:pt x="828675" y="860230"/>
                  </a:cubicBezTo>
                  <a:cubicBezTo>
                    <a:pt x="860788" y="812060"/>
                    <a:pt x="830292" y="845134"/>
                    <a:pt x="876300" y="822130"/>
                  </a:cubicBezTo>
                  <a:cubicBezTo>
                    <a:pt x="886539" y="817010"/>
                    <a:pt x="894414" y="807729"/>
                    <a:pt x="904875" y="803080"/>
                  </a:cubicBezTo>
                  <a:cubicBezTo>
                    <a:pt x="923225" y="794925"/>
                    <a:pt x="962025" y="784030"/>
                    <a:pt x="962025" y="784030"/>
                  </a:cubicBezTo>
                  <a:cubicBezTo>
                    <a:pt x="965200" y="774505"/>
                    <a:pt x="967060" y="764435"/>
                    <a:pt x="971550" y="755455"/>
                  </a:cubicBezTo>
                  <a:cubicBezTo>
                    <a:pt x="1008479" y="681597"/>
                    <a:pt x="976184" y="770129"/>
                    <a:pt x="1000125" y="698305"/>
                  </a:cubicBezTo>
                  <a:cubicBezTo>
                    <a:pt x="976184" y="626481"/>
                    <a:pt x="1008479" y="715013"/>
                    <a:pt x="971550" y="641155"/>
                  </a:cubicBezTo>
                  <a:cubicBezTo>
                    <a:pt x="967060" y="632175"/>
                    <a:pt x="968297" y="620420"/>
                    <a:pt x="962025" y="612580"/>
                  </a:cubicBezTo>
                  <a:cubicBezTo>
                    <a:pt x="954874" y="603641"/>
                    <a:pt x="942975" y="599880"/>
                    <a:pt x="933450" y="593530"/>
                  </a:cubicBezTo>
                  <a:cubicBezTo>
                    <a:pt x="930275" y="584005"/>
                    <a:pt x="930197" y="572795"/>
                    <a:pt x="923925" y="564955"/>
                  </a:cubicBezTo>
                  <a:cubicBezTo>
                    <a:pt x="916774" y="556016"/>
                    <a:pt x="901417" y="555613"/>
                    <a:pt x="895350" y="545905"/>
                  </a:cubicBezTo>
                  <a:cubicBezTo>
                    <a:pt x="884707" y="528877"/>
                    <a:pt x="882650" y="507805"/>
                    <a:pt x="876300" y="488755"/>
                  </a:cubicBezTo>
                  <a:lnTo>
                    <a:pt x="866775" y="460180"/>
                  </a:lnTo>
                  <a:cubicBezTo>
                    <a:pt x="889445" y="392170"/>
                    <a:pt x="869117" y="414169"/>
                    <a:pt x="914400" y="383980"/>
                  </a:cubicBezTo>
                  <a:cubicBezTo>
                    <a:pt x="938341" y="312156"/>
                    <a:pt x="906046" y="400688"/>
                    <a:pt x="942975" y="326830"/>
                  </a:cubicBezTo>
                  <a:cubicBezTo>
                    <a:pt x="949807" y="313165"/>
                    <a:pt x="958973" y="272362"/>
                    <a:pt x="962025" y="260155"/>
                  </a:cubicBezTo>
                  <a:cubicBezTo>
                    <a:pt x="923650" y="202592"/>
                    <a:pt x="948098" y="221201"/>
                    <a:pt x="828675" y="241105"/>
                  </a:cubicBezTo>
                  <a:cubicBezTo>
                    <a:pt x="808868" y="244406"/>
                    <a:pt x="790575" y="253805"/>
                    <a:pt x="771525" y="260155"/>
                  </a:cubicBezTo>
                  <a:lnTo>
                    <a:pt x="742950" y="269680"/>
                  </a:lnTo>
                  <a:cubicBezTo>
                    <a:pt x="733425" y="272855"/>
                    <a:pt x="724115" y="276770"/>
                    <a:pt x="714375" y="279205"/>
                  </a:cubicBezTo>
                  <a:cubicBezTo>
                    <a:pt x="701675" y="282380"/>
                    <a:pt x="689054" y="285890"/>
                    <a:pt x="676275" y="288730"/>
                  </a:cubicBezTo>
                  <a:cubicBezTo>
                    <a:pt x="567444" y="312915"/>
                    <a:pt x="683468" y="284551"/>
                    <a:pt x="590550" y="307780"/>
                  </a:cubicBezTo>
                  <a:cubicBezTo>
                    <a:pt x="558800" y="304605"/>
                    <a:pt x="526774" y="303501"/>
                    <a:pt x="495300" y="298255"/>
                  </a:cubicBezTo>
                  <a:cubicBezTo>
                    <a:pt x="452330" y="291093"/>
                    <a:pt x="427460" y="281992"/>
                    <a:pt x="390525" y="269680"/>
                  </a:cubicBezTo>
                  <a:cubicBezTo>
                    <a:pt x="381000" y="263330"/>
                    <a:pt x="372411" y="255279"/>
                    <a:pt x="361950" y="250630"/>
                  </a:cubicBezTo>
                  <a:cubicBezTo>
                    <a:pt x="343600" y="242475"/>
                    <a:pt x="304800" y="231580"/>
                    <a:pt x="304800" y="231580"/>
                  </a:cubicBezTo>
                  <a:cubicBezTo>
                    <a:pt x="295275" y="225230"/>
                    <a:pt x="287603" y="213794"/>
                    <a:pt x="276225" y="212530"/>
                  </a:cubicBezTo>
                  <a:cubicBezTo>
                    <a:pt x="232227" y="207641"/>
                    <a:pt x="220655" y="221001"/>
                    <a:pt x="190500" y="241105"/>
                  </a:cubicBezTo>
                  <a:cubicBezTo>
                    <a:pt x="187325" y="256980"/>
                    <a:pt x="180975" y="272541"/>
                    <a:pt x="180975" y="288730"/>
                  </a:cubicBezTo>
                  <a:cubicBezTo>
                    <a:pt x="180975" y="311181"/>
                    <a:pt x="187086" y="333215"/>
                    <a:pt x="190500" y="355405"/>
                  </a:cubicBezTo>
                  <a:cubicBezTo>
                    <a:pt x="208811" y="474426"/>
                    <a:pt x="191562" y="344852"/>
                    <a:pt x="209550" y="488755"/>
                  </a:cubicBezTo>
                  <a:cubicBezTo>
                    <a:pt x="198207" y="613528"/>
                    <a:pt x="211115" y="560261"/>
                    <a:pt x="180975" y="650680"/>
                  </a:cubicBezTo>
                  <a:cubicBezTo>
                    <a:pt x="177800" y="660205"/>
                    <a:pt x="180975" y="676080"/>
                    <a:pt x="171450" y="679255"/>
                  </a:cubicBezTo>
                  <a:lnTo>
                    <a:pt x="142875" y="688780"/>
                  </a:lnTo>
                  <a:cubicBezTo>
                    <a:pt x="136005" y="687406"/>
                    <a:pt x="79227" y="678098"/>
                    <a:pt x="66675" y="669730"/>
                  </a:cubicBezTo>
                  <a:cubicBezTo>
                    <a:pt x="55467" y="662258"/>
                    <a:pt x="46724" y="651503"/>
                    <a:pt x="38100" y="641155"/>
                  </a:cubicBezTo>
                  <a:cubicBezTo>
                    <a:pt x="30771" y="632361"/>
                    <a:pt x="24170" y="622819"/>
                    <a:pt x="19050" y="612580"/>
                  </a:cubicBezTo>
                  <a:cubicBezTo>
                    <a:pt x="7326" y="589132"/>
                    <a:pt x="3658" y="548805"/>
                    <a:pt x="0" y="526855"/>
                  </a:cubicBezTo>
                  <a:cubicBezTo>
                    <a:pt x="3175" y="495105"/>
                    <a:pt x="4673" y="463142"/>
                    <a:pt x="9525" y="431605"/>
                  </a:cubicBezTo>
                  <a:cubicBezTo>
                    <a:pt x="15362" y="393663"/>
                    <a:pt x="28434" y="412414"/>
                    <a:pt x="9525" y="393505"/>
                  </a:cubicBezTo>
                </a:path>
              </a:pathLst>
            </a:cu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Freeform 8"/>
            <p:cNvSpPr/>
            <p:nvPr/>
          </p:nvSpPr>
          <p:spPr>
            <a:xfrm>
              <a:off x="5172075" y="2028825"/>
              <a:ext cx="523875" cy="390525"/>
            </a:xfrm>
            <a:custGeom>
              <a:avLst/>
              <a:gdLst>
                <a:gd name="connsiteX0" fmla="*/ 190500 w 523875"/>
                <a:gd name="connsiteY0" fmla="*/ 161925 h 390525"/>
                <a:gd name="connsiteX1" fmla="*/ 295275 w 523875"/>
                <a:gd name="connsiteY1" fmla="*/ 161925 h 390525"/>
                <a:gd name="connsiteX2" fmla="*/ 352425 w 523875"/>
                <a:gd name="connsiteY2" fmla="*/ 180975 h 390525"/>
                <a:gd name="connsiteX3" fmla="*/ 485775 w 523875"/>
                <a:gd name="connsiteY3" fmla="*/ 152400 h 390525"/>
                <a:gd name="connsiteX4" fmla="*/ 504825 w 523875"/>
                <a:gd name="connsiteY4" fmla="*/ 123825 h 390525"/>
                <a:gd name="connsiteX5" fmla="*/ 523875 w 523875"/>
                <a:gd name="connsiteY5" fmla="*/ 66675 h 390525"/>
                <a:gd name="connsiteX6" fmla="*/ 342900 w 523875"/>
                <a:gd name="connsiteY6" fmla="*/ 38100 h 390525"/>
                <a:gd name="connsiteX7" fmla="*/ 238125 w 523875"/>
                <a:gd name="connsiteY7" fmla="*/ 9525 h 390525"/>
                <a:gd name="connsiteX8" fmla="*/ 209550 w 523875"/>
                <a:gd name="connsiteY8" fmla="*/ 0 h 390525"/>
                <a:gd name="connsiteX9" fmla="*/ 95250 w 523875"/>
                <a:gd name="connsiteY9" fmla="*/ 19050 h 390525"/>
                <a:gd name="connsiteX10" fmla="*/ 38100 w 523875"/>
                <a:gd name="connsiteY10" fmla="*/ 57150 h 390525"/>
                <a:gd name="connsiteX11" fmla="*/ 19050 w 523875"/>
                <a:gd name="connsiteY11" fmla="*/ 85725 h 390525"/>
                <a:gd name="connsiteX12" fmla="*/ 0 w 523875"/>
                <a:gd name="connsiteY12" fmla="*/ 142875 h 390525"/>
                <a:gd name="connsiteX13" fmla="*/ 9525 w 523875"/>
                <a:gd name="connsiteY13" fmla="*/ 190500 h 390525"/>
                <a:gd name="connsiteX14" fmla="*/ 38100 w 523875"/>
                <a:gd name="connsiteY14" fmla="*/ 180975 h 390525"/>
                <a:gd name="connsiteX15" fmla="*/ 161925 w 523875"/>
                <a:gd name="connsiteY15" fmla="*/ 190500 h 390525"/>
                <a:gd name="connsiteX16" fmla="*/ 180975 w 523875"/>
                <a:gd name="connsiteY16" fmla="*/ 247650 h 390525"/>
                <a:gd name="connsiteX17" fmla="*/ 238125 w 523875"/>
                <a:gd name="connsiteY17" fmla="*/ 333375 h 390525"/>
                <a:gd name="connsiteX18" fmla="*/ 285750 w 523875"/>
                <a:gd name="connsiteY18" fmla="*/ 381000 h 390525"/>
                <a:gd name="connsiteX19" fmla="*/ 333375 w 523875"/>
                <a:gd name="connsiteY19" fmla="*/ 390525 h 390525"/>
                <a:gd name="connsiteX20" fmla="*/ 419100 w 523875"/>
                <a:gd name="connsiteY20" fmla="*/ 352425 h 390525"/>
                <a:gd name="connsiteX21" fmla="*/ 428625 w 523875"/>
                <a:gd name="connsiteY21" fmla="*/ 323850 h 390525"/>
                <a:gd name="connsiteX22" fmla="*/ 400050 w 523875"/>
                <a:gd name="connsiteY22" fmla="*/ 314325 h 390525"/>
                <a:gd name="connsiteX23" fmla="*/ 371475 w 523875"/>
                <a:gd name="connsiteY23" fmla="*/ 295275 h 390525"/>
                <a:gd name="connsiteX24" fmla="*/ 361950 w 523875"/>
                <a:gd name="connsiteY24" fmla="*/ 266700 h 390525"/>
                <a:gd name="connsiteX25" fmla="*/ 333375 w 523875"/>
                <a:gd name="connsiteY25" fmla="*/ 238125 h 390525"/>
                <a:gd name="connsiteX26" fmla="*/ 314325 w 523875"/>
                <a:gd name="connsiteY26" fmla="*/ 18097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390525">
                  <a:moveTo>
                    <a:pt x="190500" y="161925"/>
                  </a:moveTo>
                  <a:cubicBezTo>
                    <a:pt x="245712" y="150883"/>
                    <a:pt x="235696" y="147030"/>
                    <a:pt x="295275" y="161925"/>
                  </a:cubicBezTo>
                  <a:cubicBezTo>
                    <a:pt x="314756" y="166795"/>
                    <a:pt x="352425" y="180975"/>
                    <a:pt x="352425" y="180975"/>
                  </a:cubicBezTo>
                  <a:cubicBezTo>
                    <a:pt x="403728" y="176311"/>
                    <a:pt x="449197" y="188978"/>
                    <a:pt x="485775" y="152400"/>
                  </a:cubicBezTo>
                  <a:cubicBezTo>
                    <a:pt x="493870" y="144305"/>
                    <a:pt x="500176" y="134286"/>
                    <a:pt x="504825" y="123825"/>
                  </a:cubicBezTo>
                  <a:cubicBezTo>
                    <a:pt x="512980" y="105475"/>
                    <a:pt x="523875" y="66675"/>
                    <a:pt x="523875" y="66675"/>
                  </a:cubicBezTo>
                  <a:cubicBezTo>
                    <a:pt x="427452" y="34534"/>
                    <a:pt x="486746" y="49165"/>
                    <a:pt x="342900" y="38100"/>
                  </a:cubicBezTo>
                  <a:cubicBezTo>
                    <a:pt x="289487" y="20296"/>
                    <a:pt x="324065" y="31010"/>
                    <a:pt x="238125" y="9525"/>
                  </a:cubicBezTo>
                  <a:cubicBezTo>
                    <a:pt x="228385" y="7090"/>
                    <a:pt x="219075" y="3175"/>
                    <a:pt x="209550" y="0"/>
                  </a:cubicBezTo>
                  <a:cubicBezTo>
                    <a:pt x="202400" y="894"/>
                    <a:pt x="116228" y="8561"/>
                    <a:pt x="95250" y="19050"/>
                  </a:cubicBezTo>
                  <a:cubicBezTo>
                    <a:pt x="74772" y="29289"/>
                    <a:pt x="38100" y="57150"/>
                    <a:pt x="38100" y="57150"/>
                  </a:cubicBezTo>
                  <a:cubicBezTo>
                    <a:pt x="31750" y="66675"/>
                    <a:pt x="23699" y="75264"/>
                    <a:pt x="19050" y="85725"/>
                  </a:cubicBezTo>
                  <a:cubicBezTo>
                    <a:pt x="10895" y="104075"/>
                    <a:pt x="0" y="142875"/>
                    <a:pt x="0" y="142875"/>
                  </a:cubicBezTo>
                  <a:cubicBezTo>
                    <a:pt x="3175" y="158750"/>
                    <a:pt x="-1923" y="179052"/>
                    <a:pt x="9525" y="190500"/>
                  </a:cubicBezTo>
                  <a:cubicBezTo>
                    <a:pt x="16625" y="197600"/>
                    <a:pt x="28060" y="180975"/>
                    <a:pt x="38100" y="180975"/>
                  </a:cubicBezTo>
                  <a:cubicBezTo>
                    <a:pt x="79497" y="180975"/>
                    <a:pt x="120650" y="187325"/>
                    <a:pt x="161925" y="190500"/>
                  </a:cubicBezTo>
                  <a:cubicBezTo>
                    <a:pt x="168275" y="209550"/>
                    <a:pt x="169836" y="230942"/>
                    <a:pt x="180975" y="247650"/>
                  </a:cubicBezTo>
                  <a:lnTo>
                    <a:pt x="238125" y="333375"/>
                  </a:lnTo>
                  <a:cubicBezTo>
                    <a:pt x="253647" y="356658"/>
                    <a:pt x="257528" y="370417"/>
                    <a:pt x="285750" y="381000"/>
                  </a:cubicBezTo>
                  <a:cubicBezTo>
                    <a:pt x="300909" y="386684"/>
                    <a:pt x="317500" y="387350"/>
                    <a:pt x="333375" y="390525"/>
                  </a:cubicBezTo>
                  <a:cubicBezTo>
                    <a:pt x="401385" y="367855"/>
                    <a:pt x="373817" y="382614"/>
                    <a:pt x="419100" y="352425"/>
                  </a:cubicBezTo>
                  <a:cubicBezTo>
                    <a:pt x="422275" y="342900"/>
                    <a:pt x="433115" y="332830"/>
                    <a:pt x="428625" y="323850"/>
                  </a:cubicBezTo>
                  <a:cubicBezTo>
                    <a:pt x="424135" y="314870"/>
                    <a:pt x="409030" y="318815"/>
                    <a:pt x="400050" y="314325"/>
                  </a:cubicBezTo>
                  <a:cubicBezTo>
                    <a:pt x="389811" y="309205"/>
                    <a:pt x="381000" y="301625"/>
                    <a:pt x="371475" y="295275"/>
                  </a:cubicBezTo>
                  <a:cubicBezTo>
                    <a:pt x="368300" y="285750"/>
                    <a:pt x="367519" y="275054"/>
                    <a:pt x="361950" y="266700"/>
                  </a:cubicBezTo>
                  <a:cubicBezTo>
                    <a:pt x="354478" y="255492"/>
                    <a:pt x="339917" y="249900"/>
                    <a:pt x="333375" y="238125"/>
                  </a:cubicBezTo>
                  <a:cubicBezTo>
                    <a:pt x="323623" y="220572"/>
                    <a:pt x="314325" y="180975"/>
                    <a:pt x="314325" y="180975"/>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Freeform 9"/>
            <p:cNvSpPr/>
            <p:nvPr/>
          </p:nvSpPr>
          <p:spPr>
            <a:xfrm>
              <a:off x="5191125" y="2228850"/>
              <a:ext cx="572050" cy="333375"/>
            </a:xfrm>
            <a:custGeom>
              <a:avLst/>
              <a:gdLst>
                <a:gd name="connsiteX0" fmla="*/ 571500 w 572050"/>
                <a:gd name="connsiteY0" fmla="*/ 190500 h 333375"/>
                <a:gd name="connsiteX1" fmla="*/ 523875 w 572050"/>
                <a:gd name="connsiteY1" fmla="*/ 209550 h 333375"/>
                <a:gd name="connsiteX2" fmla="*/ 495300 w 572050"/>
                <a:gd name="connsiteY2" fmla="*/ 219075 h 333375"/>
                <a:gd name="connsiteX3" fmla="*/ 428625 w 572050"/>
                <a:gd name="connsiteY3" fmla="*/ 200025 h 333375"/>
                <a:gd name="connsiteX4" fmla="*/ 419100 w 572050"/>
                <a:gd name="connsiteY4" fmla="*/ 228600 h 333375"/>
                <a:gd name="connsiteX5" fmla="*/ 381000 w 572050"/>
                <a:gd name="connsiteY5" fmla="*/ 285750 h 333375"/>
                <a:gd name="connsiteX6" fmla="*/ 295275 w 572050"/>
                <a:gd name="connsiteY6" fmla="*/ 333375 h 333375"/>
                <a:gd name="connsiteX7" fmla="*/ 238125 w 572050"/>
                <a:gd name="connsiteY7" fmla="*/ 295275 h 333375"/>
                <a:gd name="connsiteX8" fmla="*/ 228600 w 572050"/>
                <a:gd name="connsiteY8" fmla="*/ 266700 h 333375"/>
                <a:gd name="connsiteX9" fmla="*/ 161925 w 572050"/>
                <a:gd name="connsiteY9" fmla="*/ 180975 h 333375"/>
                <a:gd name="connsiteX10" fmla="*/ 133350 w 572050"/>
                <a:gd name="connsiteY10" fmla="*/ 161925 h 333375"/>
                <a:gd name="connsiteX11" fmla="*/ 76200 w 572050"/>
                <a:gd name="connsiteY11" fmla="*/ 142875 h 333375"/>
                <a:gd name="connsiteX12" fmla="*/ 47625 w 572050"/>
                <a:gd name="connsiteY12" fmla="*/ 152400 h 333375"/>
                <a:gd name="connsiteX13" fmla="*/ 19050 w 572050"/>
                <a:gd name="connsiteY13" fmla="*/ 171450 h 333375"/>
                <a:gd name="connsiteX14" fmla="*/ 0 w 572050"/>
                <a:gd name="connsiteY14" fmla="*/ 142875 h 333375"/>
                <a:gd name="connsiteX15" fmla="*/ 28575 w 572050"/>
                <a:gd name="connsiteY15" fmla="*/ 85725 h 333375"/>
                <a:gd name="connsiteX16" fmla="*/ 57150 w 572050"/>
                <a:gd name="connsiteY16" fmla="*/ 76200 h 333375"/>
                <a:gd name="connsiteX17" fmla="*/ 85725 w 572050"/>
                <a:gd name="connsiteY17" fmla="*/ 57150 h 333375"/>
                <a:gd name="connsiteX18" fmla="*/ 104775 w 572050"/>
                <a:gd name="connsiteY18" fmla="*/ 0 h 333375"/>
                <a:gd name="connsiteX19" fmla="*/ 152400 w 572050"/>
                <a:gd name="connsiteY19" fmla="*/ 66675 h 333375"/>
                <a:gd name="connsiteX20" fmla="*/ 219075 w 572050"/>
                <a:gd name="connsiteY20" fmla="*/ 142875 h 333375"/>
                <a:gd name="connsiteX21" fmla="*/ 228600 w 572050"/>
                <a:gd name="connsiteY21" fmla="*/ 171450 h 333375"/>
                <a:gd name="connsiteX22" fmla="*/ 257175 w 572050"/>
                <a:gd name="connsiteY22" fmla="*/ 180975 h 333375"/>
                <a:gd name="connsiteX23" fmla="*/ 352425 w 572050"/>
                <a:gd name="connsiteY23" fmla="*/ 209550 h 333375"/>
                <a:gd name="connsiteX24" fmla="*/ 409575 w 572050"/>
                <a:gd name="connsiteY24" fmla="*/ 171450 h 333375"/>
                <a:gd name="connsiteX25" fmla="*/ 438150 w 572050"/>
                <a:gd name="connsiteY25" fmla="*/ 152400 h 333375"/>
                <a:gd name="connsiteX26" fmla="*/ 457200 w 572050"/>
                <a:gd name="connsiteY26" fmla="*/ 123825 h 333375"/>
                <a:gd name="connsiteX27" fmla="*/ 485775 w 572050"/>
                <a:gd name="connsiteY27" fmla="*/ 104775 h 333375"/>
                <a:gd name="connsiteX28" fmla="*/ 514350 w 572050"/>
                <a:gd name="connsiteY28" fmla="*/ 76200 h 333375"/>
                <a:gd name="connsiteX29" fmla="*/ 542925 w 572050"/>
                <a:gd name="connsiteY29" fmla="*/ 95250 h 333375"/>
                <a:gd name="connsiteX30" fmla="*/ 571500 w 572050"/>
                <a:gd name="connsiteY30" fmla="*/ 1905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2050" h="333375">
                  <a:moveTo>
                    <a:pt x="571500" y="190500"/>
                  </a:moveTo>
                  <a:cubicBezTo>
                    <a:pt x="568325" y="209550"/>
                    <a:pt x="539884" y="203547"/>
                    <a:pt x="523875" y="209550"/>
                  </a:cubicBezTo>
                  <a:cubicBezTo>
                    <a:pt x="514474" y="213075"/>
                    <a:pt x="505340" y="219075"/>
                    <a:pt x="495300" y="219075"/>
                  </a:cubicBezTo>
                  <a:cubicBezTo>
                    <a:pt x="483340" y="219075"/>
                    <a:pt x="442100" y="204517"/>
                    <a:pt x="428625" y="200025"/>
                  </a:cubicBezTo>
                  <a:cubicBezTo>
                    <a:pt x="425450" y="209550"/>
                    <a:pt x="423976" y="219823"/>
                    <a:pt x="419100" y="228600"/>
                  </a:cubicBezTo>
                  <a:cubicBezTo>
                    <a:pt x="407981" y="248614"/>
                    <a:pt x="393700" y="266700"/>
                    <a:pt x="381000" y="285750"/>
                  </a:cubicBezTo>
                  <a:cubicBezTo>
                    <a:pt x="362285" y="313823"/>
                    <a:pt x="325052" y="323449"/>
                    <a:pt x="295275" y="333375"/>
                  </a:cubicBezTo>
                  <a:lnTo>
                    <a:pt x="238125" y="295275"/>
                  </a:lnTo>
                  <a:cubicBezTo>
                    <a:pt x="229771" y="289706"/>
                    <a:pt x="233476" y="275477"/>
                    <a:pt x="228600" y="266700"/>
                  </a:cubicBezTo>
                  <a:cubicBezTo>
                    <a:pt x="210289" y="233740"/>
                    <a:pt x="190650" y="204913"/>
                    <a:pt x="161925" y="180975"/>
                  </a:cubicBezTo>
                  <a:cubicBezTo>
                    <a:pt x="153131" y="173646"/>
                    <a:pt x="143811" y="166574"/>
                    <a:pt x="133350" y="161925"/>
                  </a:cubicBezTo>
                  <a:cubicBezTo>
                    <a:pt x="115000" y="153770"/>
                    <a:pt x="76200" y="142875"/>
                    <a:pt x="76200" y="142875"/>
                  </a:cubicBezTo>
                  <a:cubicBezTo>
                    <a:pt x="66675" y="146050"/>
                    <a:pt x="56605" y="147910"/>
                    <a:pt x="47625" y="152400"/>
                  </a:cubicBezTo>
                  <a:cubicBezTo>
                    <a:pt x="37386" y="157520"/>
                    <a:pt x="30275" y="173695"/>
                    <a:pt x="19050" y="171450"/>
                  </a:cubicBezTo>
                  <a:cubicBezTo>
                    <a:pt x="7825" y="169205"/>
                    <a:pt x="6350" y="152400"/>
                    <a:pt x="0" y="142875"/>
                  </a:cubicBezTo>
                  <a:cubicBezTo>
                    <a:pt x="6275" y="124051"/>
                    <a:pt x="11789" y="99154"/>
                    <a:pt x="28575" y="85725"/>
                  </a:cubicBezTo>
                  <a:cubicBezTo>
                    <a:pt x="36415" y="79453"/>
                    <a:pt x="47625" y="79375"/>
                    <a:pt x="57150" y="76200"/>
                  </a:cubicBezTo>
                  <a:cubicBezTo>
                    <a:pt x="66675" y="69850"/>
                    <a:pt x="79658" y="66858"/>
                    <a:pt x="85725" y="57150"/>
                  </a:cubicBezTo>
                  <a:cubicBezTo>
                    <a:pt x="96368" y="40122"/>
                    <a:pt x="104775" y="0"/>
                    <a:pt x="104775" y="0"/>
                  </a:cubicBezTo>
                  <a:cubicBezTo>
                    <a:pt x="166688" y="20638"/>
                    <a:pt x="101600" y="-9525"/>
                    <a:pt x="152400" y="66675"/>
                  </a:cubicBezTo>
                  <a:cubicBezTo>
                    <a:pt x="196850" y="133350"/>
                    <a:pt x="171450" y="111125"/>
                    <a:pt x="219075" y="142875"/>
                  </a:cubicBezTo>
                  <a:cubicBezTo>
                    <a:pt x="222250" y="152400"/>
                    <a:pt x="221500" y="164350"/>
                    <a:pt x="228600" y="171450"/>
                  </a:cubicBezTo>
                  <a:cubicBezTo>
                    <a:pt x="235700" y="178550"/>
                    <a:pt x="248195" y="176485"/>
                    <a:pt x="257175" y="180975"/>
                  </a:cubicBezTo>
                  <a:cubicBezTo>
                    <a:pt x="326482" y="215629"/>
                    <a:pt x="231169" y="192228"/>
                    <a:pt x="352425" y="209550"/>
                  </a:cubicBezTo>
                  <a:lnTo>
                    <a:pt x="409575" y="171450"/>
                  </a:lnTo>
                  <a:lnTo>
                    <a:pt x="438150" y="152400"/>
                  </a:lnTo>
                  <a:cubicBezTo>
                    <a:pt x="444500" y="142875"/>
                    <a:pt x="449105" y="131920"/>
                    <a:pt x="457200" y="123825"/>
                  </a:cubicBezTo>
                  <a:cubicBezTo>
                    <a:pt x="465295" y="115730"/>
                    <a:pt x="476981" y="112104"/>
                    <a:pt x="485775" y="104775"/>
                  </a:cubicBezTo>
                  <a:cubicBezTo>
                    <a:pt x="496123" y="96151"/>
                    <a:pt x="504825" y="85725"/>
                    <a:pt x="514350" y="76200"/>
                  </a:cubicBezTo>
                  <a:cubicBezTo>
                    <a:pt x="523875" y="82550"/>
                    <a:pt x="536858" y="85542"/>
                    <a:pt x="542925" y="95250"/>
                  </a:cubicBezTo>
                  <a:cubicBezTo>
                    <a:pt x="563983" y="128943"/>
                    <a:pt x="574675" y="171450"/>
                    <a:pt x="571500" y="190500"/>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Freeform 10"/>
            <p:cNvSpPr/>
            <p:nvPr/>
          </p:nvSpPr>
          <p:spPr>
            <a:xfrm>
              <a:off x="4959151" y="2011222"/>
              <a:ext cx="231974" cy="265253"/>
            </a:xfrm>
            <a:custGeom>
              <a:avLst/>
              <a:gdLst>
                <a:gd name="connsiteX0" fmla="*/ 3374 w 231974"/>
                <a:gd name="connsiteY0" fmla="*/ 8078 h 265253"/>
                <a:gd name="connsiteX1" fmla="*/ 127199 w 231974"/>
                <a:gd name="connsiteY1" fmla="*/ 8078 h 265253"/>
                <a:gd name="connsiteX2" fmla="*/ 184349 w 231974"/>
                <a:gd name="connsiteY2" fmla="*/ 27128 h 265253"/>
                <a:gd name="connsiteX3" fmla="*/ 231974 w 231974"/>
                <a:gd name="connsiteY3" fmla="*/ 112853 h 265253"/>
                <a:gd name="connsiteX4" fmla="*/ 203399 w 231974"/>
                <a:gd name="connsiteY4" fmla="*/ 198578 h 265253"/>
                <a:gd name="connsiteX5" fmla="*/ 174824 w 231974"/>
                <a:gd name="connsiteY5" fmla="*/ 217628 h 265253"/>
                <a:gd name="connsiteX6" fmla="*/ 165299 w 231974"/>
                <a:gd name="connsiteY6" fmla="*/ 246203 h 265253"/>
                <a:gd name="connsiteX7" fmla="*/ 108149 w 231974"/>
                <a:gd name="connsiteY7" fmla="*/ 265253 h 265253"/>
                <a:gd name="connsiteX8" fmla="*/ 50999 w 231974"/>
                <a:gd name="connsiteY8" fmla="*/ 236678 h 265253"/>
                <a:gd name="connsiteX9" fmla="*/ 41474 w 231974"/>
                <a:gd name="connsiteY9" fmla="*/ 208103 h 265253"/>
                <a:gd name="connsiteX10" fmla="*/ 50999 w 231974"/>
                <a:gd name="connsiteY10" fmla="*/ 141428 h 265253"/>
                <a:gd name="connsiteX11" fmla="*/ 79574 w 231974"/>
                <a:gd name="connsiteY11" fmla="*/ 150953 h 265253"/>
                <a:gd name="connsiteX12" fmla="*/ 127199 w 231974"/>
                <a:gd name="connsiteY12" fmla="*/ 160478 h 265253"/>
                <a:gd name="connsiteX13" fmla="*/ 155774 w 231974"/>
                <a:gd name="connsiteY13" fmla="*/ 141428 h 265253"/>
                <a:gd name="connsiteX14" fmla="*/ 165299 w 231974"/>
                <a:gd name="connsiteY14" fmla="*/ 112853 h 265253"/>
                <a:gd name="connsiteX15" fmla="*/ 136724 w 231974"/>
                <a:gd name="connsiteY15" fmla="*/ 131903 h 265253"/>
                <a:gd name="connsiteX16" fmla="*/ 79574 w 231974"/>
                <a:gd name="connsiteY16" fmla="*/ 150953 h 265253"/>
                <a:gd name="connsiteX17" fmla="*/ 50999 w 231974"/>
                <a:gd name="connsiteY17" fmla="*/ 141428 h 265253"/>
                <a:gd name="connsiteX18" fmla="*/ 31949 w 231974"/>
                <a:gd name="connsiteY18" fmla="*/ 36653 h 265253"/>
                <a:gd name="connsiteX19" fmla="*/ 3374 w 231974"/>
                <a:gd name="connsiteY19" fmla="*/ 8078 h 2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1974" h="265253">
                  <a:moveTo>
                    <a:pt x="3374" y="8078"/>
                  </a:moveTo>
                  <a:cubicBezTo>
                    <a:pt x="19249" y="3316"/>
                    <a:pt x="54819" y="-7432"/>
                    <a:pt x="127199" y="8078"/>
                  </a:cubicBezTo>
                  <a:cubicBezTo>
                    <a:pt x="146834" y="12285"/>
                    <a:pt x="184349" y="27128"/>
                    <a:pt x="184349" y="27128"/>
                  </a:cubicBezTo>
                  <a:cubicBezTo>
                    <a:pt x="228018" y="92632"/>
                    <a:pt x="215209" y="62558"/>
                    <a:pt x="231974" y="112853"/>
                  </a:cubicBezTo>
                  <a:cubicBezTo>
                    <a:pt x="225588" y="151168"/>
                    <a:pt x="230186" y="171791"/>
                    <a:pt x="203399" y="198578"/>
                  </a:cubicBezTo>
                  <a:cubicBezTo>
                    <a:pt x="195304" y="206673"/>
                    <a:pt x="184349" y="211278"/>
                    <a:pt x="174824" y="217628"/>
                  </a:cubicBezTo>
                  <a:cubicBezTo>
                    <a:pt x="171649" y="227153"/>
                    <a:pt x="173469" y="240367"/>
                    <a:pt x="165299" y="246203"/>
                  </a:cubicBezTo>
                  <a:cubicBezTo>
                    <a:pt x="148959" y="257875"/>
                    <a:pt x="108149" y="265253"/>
                    <a:pt x="108149" y="265253"/>
                  </a:cubicBezTo>
                  <a:cubicBezTo>
                    <a:pt x="89325" y="258978"/>
                    <a:pt x="64428" y="253464"/>
                    <a:pt x="50999" y="236678"/>
                  </a:cubicBezTo>
                  <a:cubicBezTo>
                    <a:pt x="44727" y="228838"/>
                    <a:pt x="44649" y="217628"/>
                    <a:pt x="41474" y="208103"/>
                  </a:cubicBezTo>
                  <a:cubicBezTo>
                    <a:pt x="44649" y="185878"/>
                    <a:pt x="38546" y="160108"/>
                    <a:pt x="50999" y="141428"/>
                  </a:cubicBezTo>
                  <a:cubicBezTo>
                    <a:pt x="56568" y="133074"/>
                    <a:pt x="69834" y="148518"/>
                    <a:pt x="79574" y="150953"/>
                  </a:cubicBezTo>
                  <a:cubicBezTo>
                    <a:pt x="95280" y="154880"/>
                    <a:pt x="111324" y="157303"/>
                    <a:pt x="127199" y="160478"/>
                  </a:cubicBezTo>
                  <a:cubicBezTo>
                    <a:pt x="136724" y="154128"/>
                    <a:pt x="148623" y="150367"/>
                    <a:pt x="155774" y="141428"/>
                  </a:cubicBezTo>
                  <a:cubicBezTo>
                    <a:pt x="162046" y="133588"/>
                    <a:pt x="174279" y="117343"/>
                    <a:pt x="165299" y="112853"/>
                  </a:cubicBezTo>
                  <a:cubicBezTo>
                    <a:pt x="155060" y="107733"/>
                    <a:pt x="147185" y="127254"/>
                    <a:pt x="136724" y="131903"/>
                  </a:cubicBezTo>
                  <a:cubicBezTo>
                    <a:pt x="118374" y="140058"/>
                    <a:pt x="79574" y="150953"/>
                    <a:pt x="79574" y="150953"/>
                  </a:cubicBezTo>
                  <a:cubicBezTo>
                    <a:pt x="70049" y="147778"/>
                    <a:pt x="59979" y="145918"/>
                    <a:pt x="50999" y="141428"/>
                  </a:cubicBezTo>
                  <a:cubicBezTo>
                    <a:pt x="35" y="115946"/>
                    <a:pt x="17309" y="109855"/>
                    <a:pt x="31949" y="36653"/>
                  </a:cubicBezTo>
                  <a:cubicBezTo>
                    <a:pt x="32830" y="32250"/>
                    <a:pt x="-12501" y="12840"/>
                    <a:pt x="3374" y="8078"/>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Freeform 11"/>
            <p:cNvSpPr/>
            <p:nvPr/>
          </p:nvSpPr>
          <p:spPr>
            <a:xfrm>
              <a:off x="4988204" y="2218588"/>
              <a:ext cx="298171" cy="324587"/>
            </a:xfrm>
            <a:custGeom>
              <a:avLst/>
              <a:gdLst>
                <a:gd name="connsiteX0" fmla="*/ 145771 w 298171"/>
                <a:gd name="connsiteY0" fmla="*/ 10262 h 324587"/>
                <a:gd name="connsiteX1" fmla="*/ 269596 w 298171"/>
                <a:gd name="connsiteY1" fmla="*/ 10262 h 324587"/>
                <a:gd name="connsiteX2" fmla="*/ 298171 w 298171"/>
                <a:gd name="connsiteY2" fmla="*/ 29312 h 324587"/>
                <a:gd name="connsiteX3" fmla="*/ 288646 w 298171"/>
                <a:gd name="connsiteY3" fmla="*/ 86462 h 324587"/>
                <a:gd name="connsiteX4" fmla="*/ 260071 w 298171"/>
                <a:gd name="connsiteY4" fmla="*/ 95987 h 324587"/>
                <a:gd name="connsiteX5" fmla="*/ 212446 w 298171"/>
                <a:gd name="connsiteY5" fmla="*/ 181712 h 324587"/>
                <a:gd name="connsiteX6" fmla="*/ 183871 w 298171"/>
                <a:gd name="connsiteY6" fmla="*/ 305537 h 324587"/>
                <a:gd name="connsiteX7" fmla="*/ 155296 w 298171"/>
                <a:gd name="connsiteY7" fmla="*/ 324587 h 324587"/>
                <a:gd name="connsiteX8" fmla="*/ 126721 w 298171"/>
                <a:gd name="connsiteY8" fmla="*/ 305537 h 324587"/>
                <a:gd name="connsiteX9" fmla="*/ 98146 w 298171"/>
                <a:gd name="connsiteY9" fmla="*/ 248387 h 324587"/>
                <a:gd name="connsiteX10" fmla="*/ 126721 w 298171"/>
                <a:gd name="connsiteY10" fmla="*/ 153137 h 324587"/>
                <a:gd name="connsiteX11" fmla="*/ 155296 w 298171"/>
                <a:gd name="connsiteY11" fmla="*/ 134087 h 324587"/>
                <a:gd name="connsiteX12" fmla="*/ 183871 w 298171"/>
                <a:gd name="connsiteY12" fmla="*/ 105512 h 324587"/>
                <a:gd name="connsiteX13" fmla="*/ 202921 w 298171"/>
                <a:gd name="connsiteY13" fmla="*/ 76937 h 324587"/>
                <a:gd name="connsiteX14" fmla="*/ 145771 w 298171"/>
                <a:gd name="connsiteY14" fmla="*/ 115037 h 324587"/>
                <a:gd name="connsiteX15" fmla="*/ 12421 w 298171"/>
                <a:gd name="connsiteY15" fmla="*/ 124562 h 324587"/>
                <a:gd name="connsiteX16" fmla="*/ 12421 w 298171"/>
                <a:gd name="connsiteY16" fmla="*/ 48362 h 324587"/>
                <a:gd name="connsiteX17" fmla="*/ 79096 w 298171"/>
                <a:gd name="connsiteY17" fmla="*/ 67412 h 324587"/>
                <a:gd name="connsiteX18" fmla="*/ 145771 w 298171"/>
                <a:gd name="connsiteY18" fmla="*/ 10262 h 32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171" h="324587">
                  <a:moveTo>
                    <a:pt x="145771" y="10262"/>
                  </a:moveTo>
                  <a:cubicBezTo>
                    <a:pt x="177521" y="737"/>
                    <a:pt x="206164" y="-7038"/>
                    <a:pt x="269596" y="10262"/>
                  </a:cubicBezTo>
                  <a:cubicBezTo>
                    <a:pt x="280640" y="13274"/>
                    <a:pt x="288646" y="22962"/>
                    <a:pt x="298171" y="29312"/>
                  </a:cubicBezTo>
                  <a:cubicBezTo>
                    <a:pt x="294996" y="48362"/>
                    <a:pt x="298228" y="69694"/>
                    <a:pt x="288646" y="86462"/>
                  </a:cubicBezTo>
                  <a:cubicBezTo>
                    <a:pt x="283665" y="95179"/>
                    <a:pt x="267171" y="88887"/>
                    <a:pt x="260071" y="95987"/>
                  </a:cubicBezTo>
                  <a:cubicBezTo>
                    <a:pt x="227319" y="128739"/>
                    <a:pt x="224424" y="145779"/>
                    <a:pt x="212446" y="181712"/>
                  </a:cubicBezTo>
                  <a:cubicBezTo>
                    <a:pt x="207473" y="231445"/>
                    <a:pt x="218579" y="270829"/>
                    <a:pt x="183871" y="305537"/>
                  </a:cubicBezTo>
                  <a:cubicBezTo>
                    <a:pt x="175776" y="313632"/>
                    <a:pt x="164821" y="318237"/>
                    <a:pt x="155296" y="324587"/>
                  </a:cubicBezTo>
                  <a:cubicBezTo>
                    <a:pt x="145771" y="318237"/>
                    <a:pt x="134816" y="313632"/>
                    <a:pt x="126721" y="305537"/>
                  </a:cubicBezTo>
                  <a:cubicBezTo>
                    <a:pt x="108257" y="287073"/>
                    <a:pt x="105893" y="271628"/>
                    <a:pt x="98146" y="248387"/>
                  </a:cubicBezTo>
                  <a:cubicBezTo>
                    <a:pt x="104141" y="206420"/>
                    <a:pt x="97843" y="182015"/>
                    <a:pt x="126721" y="153137"/>
                  </a:cubicBezTo>
                  <a:cubicBezTo>
                    <a:pt x="134816" y="145042"/>
                    <a:pt x="146502" y="141416"/>
                    <a:pt x="155296" y="134087"/>
                  </a:cubicBezTo>
                  <a:cubicBezTo>
                    <a:pt x="165644" y="125463"/>
                    <a:pt x="175247" y="115860"/>
                    <a:pt x="183871" y="105512"/>
                  </a:cubicBezTo>
                  <a:cubicBezTo>
                    <a:pt x="191200" y="96718"/>
                    <a:pt x="214027" y="74161"/>
                    <a:pt x="202921" y="76937"/>
                  </a:cubicBezTo>
                  <a:cubicBezTo>
                    <a:pt x="180709" y="82490"/>
                    <a:pt x="168608" y="113406"/>
                    <a:pt x="145771" y="115037"/>
                  </a:cubicBezTo>
                  <a:lnTo>
                    <a:pt x="12421" y="124562"/>
                  </a:lnTo>
                  <a:cubicBezTo>
                    <a:pt x="5655" y="104264"/>
                    <a:pt x="-11777" y="67720"/>
                    <a:pt x="12421" y="48362"/>
                  </a:cubicBezTo>
                  <a:cubicBezTo>
                    <a:pt x="15939" y="45548"/>
                    <a:pt x="72096" y="65079"/>
                    <a:pt x="79096" y="67412"/>
                  </a:cubicBezTo>
                  <a:cubicBezTo>
                    <a:pt x="143249" y="56720"/>
                    <a:pt x="114021" y="19787"/>
                    <a:pt x="145771" y="10262"/>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Freeform 12"/>
            <p:cNvSpPr/>
            <p:nvPr/>
          </p:nvSpPr>
          <p:spPr>
            <a:xfrm>
              <a:off x="5501765" y="2219274"/>
              <a:ext cx="194945" cy="172213"/>
            </a:xfrm>
            <a:custGeom>
              <a:avLst/>
              <a:gdLst>
                <a:gd name="connsiteX0" fmla="*/ 184660 w 194945"/>
                <a:gd name="connsiteY0" fmla="*/ 123876 h 172213"/>
                <a:gd name="connsiteX1" fmla="*/ 137035 w 194945"/>
                <a:gd name="connsiteY1" fmla="*/ 142926 h 172213"/>
                <a:gd name="connsiteX2" fmla="*/ 89410 w 194945"/>
                <a:gd name="connsiteY2" fmla="*/ 161976 h 172213"/>
                <a:gd name="connsiteX3" fmla="*/ 41785 w 194945"/>
                <a:gd name="connsiteY3" fmla="*/ 85776 h 172213"/>
                <a:gd name="connsiteX4" fmla="*/ 13210 w 194945"/>
                <a:gd name="connsiteY4" fmla="*/ 76251 h 172213"/>
                <a:gd name="connsiteX5" fmla="*/ 13210 w 194945"/>
                <a:gd name="connsiteY5" fmla="*/ 51 h 172213"/>
                <a:gd name="connsiteX6" fmla="*/ 175135 w 194945"/>
                <a:gd name="connsiteY6" fmla="*/ 19101 h 172213"/>
                <a:gd name="connsiteX7" fmla="*/ 184660 w 194945"/>
                <a:gd name="connsiteY7" fmla="*/ 76251 h 172213"/>
                <a:gd name="connsiteX8" fmla="*/ 194185 w 194945"/>
                <a:gd name="connsiteY8" fmla="*/ 104826 h 172213"/>
                <a:gd name="connsiteX9" fmla="*/ 184660 w 194945"/>
                <a:gd name="connsiteY9" fmla="*/ 123876 h 1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945" h="172213">
                  <a:moveTo>
                    <a:pt x="184660" y="123876"/>
                  </a:moveTo>
                  <a:cubicBezTo>
                    <a:pt x="175135" y="130226"/>
                    <a:pt x="150948" y="132988"/>
                    <a:pt x="137035" y="142926"/>
                  </a:cubicBezTo>
                  <a:cubicBezTo>
                    <a:pt x="93951" y="173700"/>
                    <a:pt x="145040" y="180519"/>
                    <a:pt x="89410" y="161976"/>
                  </a:cubicBezTo>
                  <a:cubicBezTo>
                    <a:pt x="72035" y="109852"/>
                    <a:pt x="84049" y="106908"/>
                    <a:pt x="41785" y="85776"/>
                  </a:cubicBezTo>
                  <a:cubicBezTo>
                    <a:pt x="32805" y="81286"/>
                    <a:pt x="22735" y="79426"/>
                    <a:pt x="13210" y="76251"/>
                  </a:cubicBezTo>
                  <a:cubicBezTo>
                    <a:pt x="8210" y="61250"/>
                    <a:pt x="-13835" y="10869"/>
                    <a:pt x="13210" y="51"/>
                  </a:cubicBezTo>
                  <a:cubicBezTo>
                    <a:pt x="16151" y="-1125"/>
                    <a:pt x="166762" y="18054"/>
                    <a:pt x="175135" y="19101"/>
                  </a:cubicBezTo>
                  <a:cubicBezTo>
                    <a:pt x="178310" y="38151"/>
                    <a:pt x="180470" y="57398"/>
                    <a:pt x="184660" y="76251"/>
                  </a:cubicBezTo>
                  <a:cubicBezTo>
                    <a:pt x="186838" y="86052"/>
                    <a:pt x="197914" y="95504"/>
                    <a:pt x="194185" y="104826"/>
                  </a:cubicBezTo>
                  <a:cubicBezTo>
                    <a:pt x="185156" y="127398"/>
                    <a:pt x="194185" y="117526"/>
                    <a:pt x="184660" y="123876"/>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Freeform 13"/>
            <p:cNvSpPr/>
            <p:nvPr/>
          </p:nvSpPr>
          <p:spPr>
            <a:xfrm>
              <a:off x="4965754" y="1933256"/>
              <a:ext cx="778955" cy="181567"/>
            </a:xfrm>
            <a:custGeom>
              <a:avLst/>
              <a:gdLst>
                <a:gd name="connsiteX0" fmla="*/ 492071 w 778955"/>
                <a:gd name="connsiteY0" fmla="*/ 133669 h 181567"/>
                <a:gd name="connsiteX1" fmla="*/ 577796 w 778955"/>
                <a:gd name="connsiteY1" fmla="*/ 152719 h 181567"/>
                <a:gd name="connsiteX2" fmla="*/ 634946 w 778955"/>
                <a:gd name="connsiteY2" fmla="*/ 171769 h 181567"/>
                <a:gd name="connsiteX3" fmla="*/ 663521 w 778955"/>
                <a:gd name="connsiteY3" fmla="*/ 181294 h 181567"/>
                <a:gd name="connsiteX4" fmla="*/ 730196 w 778955"/>
                <a:gd name="connsiteY4" fmla="*/ 162244 h 181567"/>
                <a:gd name="connsiteX5" fmla="*/ 758771 w 778955"/>
                <a:gd name="connsiteY5" fmla="*/ 143194 h 181567"/>
                <a:gd name="connsiteX6" fmla="*/ 768296 w 778955"/>
                <a:gd name="connsiteY6" fmla="*/ 38419 h 181567"/>
                <a:gd name="connsiteX7" fmla="*/ 739721 w 778955"/>
                <a:gd name="connsiteY7" fmla="*/ 28894 h 181567"/>
                <a:gd name="connsiteX8" fmla="*/ 615896 w 778955"/>
                <a:gd name="connsiteY8" fmla="*/ 38419 h 181567"/>
                <a:gd name="connsiteX9" fmla="*/ 587321 w 778955"/>
                <a:gd name="connsiteY9" fmla="*/ 57469 h 181567"/>
                <a:gd name="connsiteX10" fmla="*/ 501596 w 778955"/>
                <a:gd name="connsiteY10" fmla="*/ 66994 h 181567"/>
                <a:gd name="connsiteX11" fmla="*/ 434921 w 778955"/>
                <a:gd name="connsiteY11" fmla="*/ 86044 h 181567"/>
                <a:gd name="connsiteX12" fmla="*/ 272996 w 778955"/>
                <a:gd name="connsiteY12" fmla="*/ 76519 h 181567"/>
                <a:gd name="connsiteX13" fmla="*/ 244421 w 778955"/>
                <a:gd name="connsiteY13" fmla="*/ 66994 h 181567"/>
                <a:gd name="connsiteX14" fmla="*/ 139646 w 778955"/>
                <a:gd name="connsiteY14" fmla="*/ 47944 h 181567"/>
                <a:gd name="connsiteX15" fmla="*/ 111071 w 778955"/>
                <a:gd name="connsiteY15" fmla="*/ 38419 h 181567"/>
                <a:gd name="connsiteX16" fmla="*/ 25346 w 778955"/>
                <a:gd name="connsiteY16" fmla="*/ 9844 h 181567"/>
                <a:gd name="connsiteX17" fmla="*/ 15821 w 778955"/>
                <a:gd name="connsiteY17" fmla="*/ 95569 h 181567"/>
                <a:gd name="connsiteX18" fmla="*/ 72971 w 778955"/>
                <a:gd name="connsiteY18" fmla="*/ 114619 h 181567"/>
                <a:gd name="connsiteX19" fmla="*/ 130121 w 778955"/>
                <a:gd name="connsiteY19" fmla="*/ 133669 h 181567"/>
                <a:gd name="connsiteX20" fmla="*/ 158696 w 778955"/>
                <a:gd name="connsiteY20" fmla="*/ 143194 h 181567"/>
                <a:gd name="connsiteX21" fmla="*/ 187271 w 778955"/>
                <a:gd name="connsiteY21" fmla="*/ 152719 h 181567"/>
                <a:gd name="connsiteX22" fmla="*/ 206321 w 778955"/>
                <a:gd name="connsiteY22" fmla="*/ 181294 h 181567"/>
                <a:gd name="connsiteX23" fmla="*/ 263471 w 778955"/>
                <a:gd name="connsiteY23" fmla="*/ 162244 h 181567"/>
                <a:gd name="connsiteX24" fmla="*/ 292046 w 778955"/>
                <a:gd name="connsiteY24" fmla="*/ 133669 h 1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955" h="181567">
                  <a:moveTo>
                    <a:pt x="492071" y="133669"/>
                  </a:moveTo>
                  <a:cubicBezTo>
                    <a:pt x="519262" y="139107"/>
                    <a:pt x="550893" y="144648"/>
                    <a:pt x="577796" y="152719"/>
                  </a:cubicBezTo>
                  <a:cubicBezTo>
                    <a:pt x="597030" y="158489"/>
                    <a:pt x="615896" y="165419"/>
                    <a:pt x="634946" y="171769"/>
                  </a:cubicBezTo>
                  <a:lnTo>
                    <a:pt x="663521" y="181294"/>
                  </a:lnTo>
                  <a:cubicBezTo>
                    <a:pt x="675728" y="178242"/>
                    <a:pt x="716531" y="169076"/>
                    <a:pt x="730196" y="162244"/>
                  </a:cubicBezTo>
                  <a:cubicBezTo>
                    <a:pt x="740435" y="157124"/>
                    <a:pt x="749246" y="149544"/>
                    <a:pt x="758771" y="143194"/>
                  </a:cubicBezTo>
                  <a:cubicBezTo>
                    <a:pt x="769952" y="109650"/>
                    <a:pt x="792230" y="74321"/>
                    <a:pt x="768296" y="38419"/>
                  </a:cubicBezTo>
                  <a:cubicBezTo>
                    <a:pt x="762727" y="30065"/>
                    <a:pt x="749246" y="32069"/>
                    <a:pt x="739721" y="28894"/>
                  </a:cubicBezTo>
                  <a:cubicBezTo>
                    <a:pt x="698446" y="32069"/>
                    <a:pt x="656584" y="30790"/>
                    <a:pt x="615896" y="38419"/>
                  </a:cubicBezTo>
                  <a:cubicBezTo>
                    <a:pt x="604644" y="40529"/>
                    <a:pt x="598427" y="54693"/>
                    <a:pt x="587321" y="57469"/>
                  </a:cubicBezTo>
                  <a:cubicBezTo>
                    <a:pt x="559429" y="64442"/>
                    <a:pt x="530171" y="63819"/>
                    <a:pt x="501596" y="66994"/>
                  </a:cubicBezTo>
                  <a:cubicBezTo>
                    <a:pt x="488121" y="71486"/>
                    <a:pt x="446881" y="86044"/>
                    <a:pt x="434921" y="86044"/>
                  </a:cubicBezTo>
                  <a:cubicBezTo>
                    <a:pt x="380853" y="86044"/>
                    <a:pt x="326971" y="79694"/>
                    <a:pt x="272996" y="76519"/>
                  </a:cubicBezTo>
                  <a:cubicBezTo>
                    <a:pt x="263471" y="73344"/>
                    <a:pt x="254222" y="69172"/>
                    <a:pt x="244421" y="66994"/>
                  </a:cubicBezTo>
                  <a:cubicBezTo>
                    <a:pt x="167992" y="50010"/>
                    <a:pt x="208983" y="65278"/>
                    <a:pt x="139646" y="47944"/>
                  </a:cubicBezTo>
                  <a:cubicBezTo>
                    <a:pt x="129906" y="45509"/>
                    <a:pt x="120596" y="41594"/>
                    <a:pt x="111071" y="38419"/>
                  </a:cubicBezTo>
                  <a:cubicBezTo>
                    <a:pt x="45567" y="-5250"/>
                    <a:pt x="75641" y="-6921"/>
                    <a:pt x="25346" y="9844"/>
                  </a:cubicBezTo>
                  <a:cubicBezTo>
                    <a:pt x="8010" y="35848"/>
                    <a:pt x="-16550" y="58573"/>
                    <a:pt x="15821" y="95569"/>
                  </a:cubicBezTo>
                  <a:cubicBezTo>
                    <a:pt x="29044" y="110681"/>
                    <a:pt x="53921" y="108269"/>
                    <a:pt x="72971" y="114619"/>
                  </a:cubicBezTo>
                  <a:lnTo>
                    <a:pt x="130121" y="133669"/>
                  </a:lnTo>
                  <a:lnTo>
                    <a:pt x="158696" y="143194"/>
                  </a:lnTo>
                  <a:lnTo>
                    <a:pt x="187271" y="152719"/>
                  </a:lnTo>
                  <a:cubicBezTo>
                    <a:pt x="193621" y="162244"/>
                    <a:pt x="194962" y="179874"/>
                    <a:pt x="206321" y="181294"/>
                  </a:cubicBezTo>
                  <a:cubicBezTo>
                    <a:pt x="226246" y="183785"/>
                    <a:pt x="244421" y="168594"/>
                    <a:pt x="263471" y="162244"/>
                  </a:cubicBezTo>
                  <a:cubicBezTo>
                    <a:pt x="298070" y="150711"/>
                    <a:pt x="292046" y="162759"/>
                    <a:pt x="292046" y="133669"/>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Freeform 14"/>
            <p:cNvSpPr/>
            <p:nvPr/>
          </p:nvSpPr>
          <p:spPr>
            <a:xfrm>
              <a:off x="5257800" y="2066925"/>
              <a:ext cx="190500" cy="19050"/>
            </a:xfrm>
            <a:custGeom>
              <a:avLst/>
              <a:gdLst>
                <a:gd name="connsiteX0" fmla="*/ 0 w 190500"/>
                <a:gd name="connsiteY0" fmla="*/ 9525 h 19050"/>
                <a:gd name="connsiteX1" fmla="*/ 47625 w 190500"/>
                <a:gd name="connsiteY1" fmla="*/ 19050 h 19050"/>
                <a:gd name="connsiteX2" fmla="*/ 76200 w 190500"/>
                <a:gd name="connsiteY2" fmla="*/ 9525 h 19050"/>
                <a:gd name="connsiteX3" fmla="*/ 114300 w 190500"/>
                <a:gd name="connsiteY3" fmla="*/ 0 h 19050"/>
                <a:gd name="connsiteX4" fmla="*/ 190500 w 19050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
                  <a:moveTo>
                    <a:pt x="0" y="9525"/>
                  </a:moveTo>
                  <a:cubicBezTo>
                    <a:pt x="15875" y="12700"/>
                    <a:pt x="31436" y="19050"/>
                    <a:pt x="47625" y="19050"/>
                  </a:cubicBezTo>
                  <a:cubicBezTo>
                    <a:pt x="57665" y="19050"/>
                    <a:pt x="66546" y="12283"/>
                    <a:pt x="76200" y="9525"/>
                  </a:cubicBezTo>
                  <a:cubicBezTo>
                    <a:pt x="88787" y="5929"/>
                    <a:pt x="101600" y="3175"/>
                    <a:pt x="114300" y="0"/>
                  </a:cubicBezTo>
                  <a:lnTo>
                    <a:pt x="190500" y="95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Freeform 15"/>
            <p:cNvSpPr/>
            <p:nvPr/>
          </p:nvSpPr>
          <p:spPr>
            <a:xfrm>
              <a:off x="5191125" y="2390775"/>
              <a:ext cx="590648" cy="362182"/>
            </a:xfrm>
            <a:custGeom>
              <a:avLst/>
              <a:gdLst>
                <a:gd name="connsiteX0" fmla="*/ 590550 w 590648"/>
                <a:gd name="connsiteY0" fmla="*/ 85725 h 362182"/>
                <a:gd name="connsiteX1" fmla="*/ 533400 w 590648"/>
                <a:gd name="connsiteY1" fmla="*/ 152400 h 362182"/>
                <a:gd name="connsiteX2" fmla="*/ 514350 w 590648"/>
                <a:gd name="connsiteY2" fmla="*/ 180975 h 362182"/>
                <a:gd name="connsiteX3" fmla="*/ 428625 w 590648"/>
                <a:gd name="connsiteY3" fmla="*/ 228600 h 362182"/>
                <a:gd name="connsiteX4" fmla="*/ 400050 w 590648"/>
                <a:gd name="connsiteY4" fmla="*/ 247650 h 362182"/>
                <a:gd name="connsiteX5" fmla="*/ 361950 w 590648"/>
                <a:gd name="connsiteY5" fmla="*/ 257175 h 362182"/>
                <a:gd name="connsiteX6" fmla="*/ 266700 w 590648"/>
                <a:gd name="connsiteY6" fmla="*/ 276225 h 362182"/>
                <a:gd name="connsiteX7" fmla="*/ 228600 w 590648"/>
                <a:gd name="connsiteY7" fmla="*/ 190500 h 362182"/>
                <a:gd name="connsiteX8" fmla="*/ 200025 w 590648"/>
                <a:gd name="connsiteY8" fmla="*/ 171450 h 362182"/>
                <a:gd name="connsiteX9" fmla="*/ 180975 w 590648"/>
                <a:gd name="connsiteY9" fmla="*/ 142875 h 362182"/>
                <a:gd name="connsiteX10" fmla="*/ 85725 w 590648"/>
                <a:gd name="connsiteY10" fmla="*/ 142875 h 362182"/>
                <a:gd name="connsiteX11" fmla="*/ 114300 w 590648"/>
                <a:gd name="connsiteY11" fmla="*/ 266700 h 362182"/>
                <a:gd name="connsiteX12" fmla="*/ 123825 w 590648"/>
                <a:gd name="connsiteY12" fmla="*/ 295275 h 362182"/>
                <a:gd name="connsiteX13" fmla="*/ 133350 w 590648"/>
                <a:gd name="connsiteY13" fmla="*/ 333375 h 362182"/>
                <a:gd name="connsiteX14" fmla="*/ 123825 w 590648"/>
                <a:gd name="connsiteY14" fmla="*/ 361950 h 362182"/>
                <a:gd name="connsiteX15" fmla="*/ 66675 w 590648"/>
                <a:gd name="connsiteY15" fmla="*/ 304800 h 362182"/>
                <a:gd name="connsiteX16" fmla="*/ 28575 w 590648"/>
                <a:gd name="connsiteY16" fmla="*/ 247650 h 362182"/>
                <a:gd name="connsiteX17" fmla="*/ 0 w 590648"/>
                <a:gd name="connsiteY17" fmla="*/ 142875 h 362182"/>
                <a:gd name="connsiteX18" fmla="*/ 9525 w 590648"/>
                <a:gd name="connsiteY18" fmla="*/ 38100 h 362182"/>
                <a:gd name="connsiteX19" fmla="*/ 38100 w 590648"/>
                <a:gd name="connsiteY19" fmla="*/ 19050 h 362182"/>
                <a:gd name="connsiteX20" fmla="*/ 95250 w 590648"/>
                <a:gd name="connsiteY20" fmla="*/ 0 h 362182"/>
                <a:gd name="connsiteX21" fmla="*/ 152400 w 590648"/>
                <a:gd name="connsiteY21" fmla="*/ 28575 h 362182"/>
                <a:gd name="connsiteX22" fmla="*/ 161925 w 590648"/>
                <a:gd name="connsiteY22" fmla="*/ 57150 h 362182"/>
                <a:gd name="connsiteX23" fmla="*/ 219075 w 590648"/>
                <a:gd name="connsiteY23" fmla="*/ 104775 h 362182"/>
                <a:gd name="connsiteX24" fmla="*/ 247650 w 590648"/>
                <a:gd name="connsiteY24" fmla="*/ 133350 h 362182"/>
                <a:gd name="connsiteX25" fmla="*/ 257175 w 590648"/>
                <a:gd name="connsiteY25" fmla="*/ 161925 h 362182"/>
                <a:gd name="connsiteX26" fmla="*/ 323850 w 590648"/>
                <a:gd name="connsiteY26" fmla="*/ 142875 h 362182"/>
                <a:gd name="connsiteX27" fmla="*/ 352425 w 590648"/>
                <a:gd name="connsiteY27" fmla="*/ 123825 h 362182"/>
                <a:gd name="connsiteX28" fmla="*/ 390525 w 590648"/>
                <a:gd name="connsiteY28" fmla="*/ 104775 h 362182"/>
                <a:gd name="connsiteX29" fmla="*/ 419100 w 590648"/>
                <a:gd name="connsiteY29" fmla="*/ 76200 h 362182"/>
                <a:gd name="connsiteX30" fmla="*/ 447675 w 590648"/>
                <a:gd name="connsiteY30" fmla="*/ 57150 h 362182"/>
                <a:gd name="connsiteX31" fmla="*/ 542925 w 590648"/>
                <a:gd name="connsiteY31" fmla="*/ 66675 h 362182"/>
                <a:gd name="connsiteX32" fmla="*/ 590550 w 590648"/>
                <a:gd name="connsiteY32" fmla="*/ 85725 h 3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648" h="362182">
                  <a:moveTo>
                    <a:pt x="590550" y="85725"/>
                  </a:moveTo>
                  <a:cubicBezTo>
                    <a:pt x="588963" y="100012"/>
                    <a:pt x="599368" y="86432"/>
                    <a:pt x="533400" y="152400"/>
                  </a:cubicBezTo>
                  <a:cubicBezTo>
                    <a:pt x="525305" y="160495"/>
                    <a:pt x="522965" y="173437"/>
                    <a:pt x="514350" y="180975"/>
                  </a:cubicBezTo>
                  <a:cubicBezTo>
                    <a:pt x="474040" y="216246"/>
                    <a:pt x="467872" y="215518"/>
                    <a:pt x="428625" y="228600"/>
                  </a:cubicBezTo>
                  <a:cubicBezTo>
                    <a:pt x="419100" y="234950"/>
                    <a:pt x="410572" y="243141"/>
                    <a:pt x="400050" y="247650"/>
                  </a:cubicBezTo>
                  <a:cubicBezTo>
                    <a:pt x="388018" y="252807"/>
                    <a:pt x="374787" y="254608"/>
                    <a:pt x="361950" y="257175"/>
                  </a:cubicBezTo>
                  <a:cubicBezTo>
                    <a:pt x="245179" y="280529"/>
                    <a:pt x="355197" y="254101"/>
                    <a:pt x="266700" y="276225"/>
                  </a:cubicBezTo>
                  <a:cubicBezTo>
                    <a:pt x="236511" y="230942"/>
                    <a:pt x="251270" y="258510"/>
                    <a:pt x="228600" y="190500"/>
                  </a:cubicBezTo>
                  <a:cubicBezTo>
                    <a:pt x="224980" y="179640"/>
                    <a:pt x="209550" y="177800"/>
                    <a:pt x="200025" y="171450"/>
                  </a:cubicBezTo>
                  <a:cubicBezTo>
                    <a:pt x="193675" y="161925"/>
                    <a:pt x="189914" y="150026"/>
                    <a:pt x="180975" y="142875"/>
                  </a:cubicBezTo>
                  <a:cubicBezTo>
                    <a:pt x="155786" y="122724"/>
                    <a:pt x="107142" y="139815"/>
                    <a:pt x="85725" y="142875"/>
                  </a:cubicBezTo>
                  <a:cubicBezTo>
                    <a:pt x="122934" y="254502"/>
                    <a:pt x="89570" y="143052"/>
                    <a:pt x="114300" y="266700"/>
                  </a:cubicBezTo>
                  <a:cubicBezTo>
                    <a:pt x="116269" y="276545"/>
                    <a:pt x="121067" y="285621"/>
                    <a:pt x="123825" y="295275"/>
                  </a:cubicBezTo>
                  <a:cubicBezTo>
                    <a:pt x="127421" y="307862"/>
                    <a:pt x="130175" y="320675"/>
                    <a:pt x="133350" y="333375"/>
                  </a:cubicBezTo>
                  <a:cubicBezTo>
                    <a:pt x="130175" y="342900"/>
                    <a:pt x="133565" y="359515"/>
                    <a:pt x="123825" y="361950"/>
                  </a:cubicBezTo>
                  <a:cubicBezTo>
                    <a:pt x="106309" y="366329"/>
                    <a:pt x="68465" y="307357"/>
                    <a:pt x="66675" y="304800"/>
                  </a:cubicBezTo>
                  <a:cubicBezTo>
                    <a:pt x="53545" y="286043"/>
                    <a:pt x="35815" y="269370"/>
                    <a:pt x="28575" y="247650"/>
                  </a:cubicBezTo>
                  <a:cubicBezTo>
                    <a:pt x="4405" y="175141"/>
                    <a:pt x="13463" y="210191"/>
                    <a:pt x="0" y="142875"/>
                  </a:cubicBezTo>
                  <a:cubicBezTo>
                    <a:pt x="3175" y="107950"/>
                    <a:pt x="-788" y="71618"/>
                    <a:pt x="9525" y="38100"/>
                  </a:cubicBezTo>
                  <a:cubicBezTo>
                    <a:pt x="12892" y="27159"/>
                    <a:pt x="27639" y="23699"/>
                    <a:pt x="38100" y="19050"/>
                  </a:cubicBezTo>
                  <a:cubicBezTo>
                    <a:pt x="56450" y="10895"/>
                    <a:pt x="95250" y="0"/>
                    <a:pt x="95250" y="0"/>
                  </a:cubicBezTo>
                  <a:cubicBezTo>
                    <a:pt x="114074" y="6275"/>
                    <a:pt x="138971" y="11789"/>
                    <a:pt x="152400" y="28575"/>
                  </a:cubicBezTo>
                  <a:cubicBezTo>
                    <a:pt x="158672" y="36415"/>
                    <a:pt x="156356" y="48796"/>
                    <a:pt x="161925" y="57150"/>
                  </a:cubicBezTo>
                  <a:cubicBezTo>
                    <a:pt x="182796" y="88456"/>
                    <a:pt x="192719" y="82811"/>
                    <a:pt x="219075" y="104775"/>
                  </a:cubicBezTo>
                  <a:cubicBezTo>
                    <a:pt x="229423" y="113399"/>
                    <a:pt x="238125" y="123825"/>
                    <a:pt x="247650" y="133350"/>
                  </a:cubicBezTo>
                  <a:cubicBezTo>
                    <a:pt x="250825" y="142875"/>
                    <a:pt x="247853" y="158196"/>
                    <a:pt x="257175" y="161925"/>
                  </a:cubicBezTo>
                  <a:cubicBezTo>
                    <a:pt x="262611" y="164100"/>
                    <a:pt x="315378" y="145699"/>
                    <a:pt x="323850" y="142875"/>
                  </a:cubicBezTo>
                  <a:cubicBezTo>
                    <a:pt x="333375" y="136525"/>
                    <a:pt x="342486" y="129505"/>
                    <a:pt x="352425" y="123825"/>
                  </a:cubicBezTo>
                  <a:cubicBezTo>
                    <a:pt x="364753" y="116780"/>
                    <a:pt x="378971" y="113028"/>
                    <a:pt x="390525" y="104775"/>
                  </a:cubicBezTo>
                  <a:cubicBezTo>
                    <a:pt x="401486" y="96945"/>
                    <a:pt x="408752" y="84824"/>
                    <a:pt x="419100" y="76200"/>
                  </a:cubicBezTo>
                  <a:cubicBezTo>
                    <a:pt x="427894" y="68871"/>
                    <a:pt x="438150" y="63500"/>
                    <a:pt x="447675" y="57150"/>
                  </a:cubicBezTo>
                  <a:cubicBezTo>
                    <a:pt x="479425" y="60325"/>
                    <a:pt x="511388" y="61823"/>
                    <a:pt x="542925" y="66675"/>
                  </a:cubicBezTo>
                  <a:cubicBezTo>
                    <a:pt x="574512" y="71535"/>
                    <a:pt x="592137" y="71438"/>
                    <a:pt x="590550" y="85725"/>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7" name="TextBox 16"/>
          <p:cNvSpPr txBox="1"/>
          <p:nvPr/>
        </p:nvSpPr>
        <p:spPr>
          <a:xfrm>
            <a:off x="914400" y="541347"/>
            <a:ext cx="1536062" cy="523220"/>
          </a:xfrm>
          <a:prstGeom prst="rect">
            <a:avLst/>
          </a:prstGeom>
          <a:noFill/>
        </p:spPr>
        <p:txBody>
          <a:bodyPr wrap="none" rtlCol="0">
            <a:spAutoFit/>
          </a:bodyPr>
          <a:lstStyle/>
          <a:p>
            <a:r>
              <a:rPr lang="en-US" sz="2800" dirty="0" smtClean="0"/>
              <a:t>Excretion</a:t>
            </a:r>
            <a:endParaRPr lang="en-US" sz="2800" dirty="0"/>
          </a:p>
        </p:txBody>
      </p:sp>
      <p:sp>
        <p:nvSpPr>
          <p:cNvPr id="18" name="TextBox 17"/>
          <p:cNvSpPr txBox="1"/>
          <p:nvPr/>
        </p:nvSpPr>
        <p:spPr>
          <a:xfrm>
            <a:off x="838200" y="1889019"/>
            <a:ext cx="7239000" cy="3108543"/>
          </a:xfrm>
          <a:prstGeom prst="rect">
            <a:avLst/>
          </a:prstGeom>
          <a:noFill/>
        </p:spPr>
        <p:txBody>
          <a:bodyPr wrap="square" rtlCol="0">
            <a:spAutoFit/>
          </a:bodyPr>
          <a:lstStyle/>
          <a:p>
            <a:pPr marL="285750" indent="-285750">
              <a:buFont typeface="Arial" charset="0"/>
              <a:buChar char="•"/>
            </a:pPr>
            <a:r>
              <a:rPr lang="en-US" sz="2800" dirty="0" smtClean="0"/>
              <a:t>Unchanged drugs and their metabolites are removed from the body through excretion into urine, sweat, bile, breast milk or into expired air through the lung.</a:t>
            </a:r>
          </a:p>
          <a:p>
            <a:pPr marL="285750" indent="-285750">
              <a:buFont typeface="Arial" charset="0"/>
              <a:buChar char="•"/>
            </a:pPr>
            <a:r>
              <a:rPr lang="en-US" sz="2800" dirty="0" smtClean="0"/>
              <a:t>The two most important </a:t>
            </a:r>
            <a:r>
              <a:rPr lang="en-US" sz="2800" dirty="0" smtClean="0"/>
              <a:t>elimination pathways</a:t>
            </a:r>
            <a:r>
              <a:rPr lang="en-US" sz="2800" dirty="0" smtClean="0"/>
              <a:t> </a:t>
            </a:r>
            <a:r>
              <a:rPr lang="en-US" sz="2800" dirty="0" smtClean="0"/>
              <a:t>are excretion into urine by the kidneys and deposition into bile fluids by the liver.</a:t>
            </a:r>
            <a:endParaRPr lang="en-US" sz="2800" dirty="0"/>
          </a:p>
        </p:txBody>
      </p:sp>
    </p:spTree>
    <p:extLst>
      <p:ext uri="{BB962C8B-B14F-4D97-AF65-F5344CB8AC3E}">
        <p14:creationId xmlns:p14="http://schemas.microsoft.com/office/powerpoint/2010/main" val="996560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8571" y="544285"/>
            <a:ext cx="1279902" cy="523220"/>
          </a:xfrm>
          <a:prstGeom prst="rect">
            <a:avLst/>
          </a:prstGeom>
          <a:noFill/>
        </p:spPr>
        <p:txBody>
          <a:bodyPr wrap="none" rtlCol="0">
            <a:spAutoFit/>
          </a:bodyPr>
          <a:lstStyle/>
          <a:p>
            <a:r>
              <a:rPr lang="en-US" sz="2800" dirty="0" smtClean="0"/>
              <a:t>Efficacy</a:t>
            </a:r>
            <a:endParaRPr lang="en-US" sz="2800" dirty="0"/>
          </a:p>
        </p:txBody>
      </p:sp>
      <p:sp>
        <p:nvSpPr>
          <p:cNvPr id="3" name="TextBox 2"/>
          <p:cNvSpPr txBox="1"/>
          <p:nvPr/>
        </p:nvSpPr>
        <p:spPr>
          <a:xfrm>
            <a:off x="1088571" y="1189860"/>
            <a:ext cx="9111343" cy="923330"/>
          </a:xfrm>
          <a:prstGeom prst="rect">
            <a:avLst/>
          </a:prstGeom>
          <a:noFill/>
        </p:spPr>
        <p:txBody>
          <a:bodyPr wrap="square" rtlCol="0">
            <a:spAutoFit/>
          </a:bodyPr>
          <a:lstStyle/>
          <a:p>
            <a:r>
              <a:rPr lang="en-US" dirty="0" smtClean="0"/>
              <a:t>The minimum prerequisite for a drug candidate to be efficacious is that it is present at the location where the target is in concentrations which are sufficient to modulate its </a:t>
            </a:r>
            <a:r>
              <a:rPr lang="en-US" smtClean="0"/>
              <a:t>biological function.</a:t>
            </a:r>
            <a:endParaRPr lang="en-US"/>
          </a:p>
        </p:txBody>
      </p:sp>
      <p:pic>
        <p:nvPicPr>
          <p:cNvPr id="4" name="Picture 2" descr="figure_12_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404" y="1861457"/>
            <a:ext cx="5644564" cy="432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 name="Date Placeholder 4"/>
          <p:cNvSpPr>
            <a:spLocks noGrp="1"/>
          </p:cNvSpPr>
          <p:nvPr>
            <p:ph type="dt" sz="half" idx="10"/>
          </p:nvPr>
        </p:nvSpPr>
        <p:spPr/>
        <p:txBody>
          <a:bodyPr/>
          <a:lstStyle/>
          <a:p>
            <a:r>
              <a:rPr lang="de-DE" smtClean="0"/>
              <a:t>Daniel  Seeliger</a:t>
            </a:r>
            <a:endParaRPr lang="en-US"/>
          </a:p>
        </p:txBody>
      </p:sp>
      <p:sp>
        <p:nvSpPr>
          <p:cNvPr id="6" name="Footer Placeholder 5"/>
          <p:cNvSpPr>
            <a:spLocks noGrp="1"/>
          </p:cNvSpPr>
          <p:nvPr>
            <p:ph type="ftr" sz="quarter" idx="11"/>
          </p:nvPr>
        </p:nvSpPr>
        <p:spPr/>
        <p:txBody>
          <a:bodyPr/>
          <a:lstStyle/>
          <a:p>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fld id="{1DDE1F66-3D37-E746-9170-2499EDF2C585}" type="slidenum">
              <a:rPr lang="en-US" smtClean="0"/>
              <a:t>6</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88571" y="2425360"/>
                <a:ext cx="2359941"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10</m:t>
                              </m:r>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10</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=0.91</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88571" y="2425360"/>
                <a:ext cx="2359941" cy="5657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40480" y="3220844"/>
                <a:ext cx="2408032"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0.1</m:t>
                              </m:r>
                              <m:r>
                                <a:rPr lang="en-US" b="0" i="1" smtClean="0">
                                  <a:latin typeface="Cambria Math" charset="0"/>
                                </a:rPr>
                                <m:t>𝐾</m:t>
                              </m:r>
                            </m:e>
                            <m:sub>
                              <m:r>
                                <a:rPr lang="en-US" b="0" i="1" smtClean="0">
                                  <a:latin typeface="Cambria Math" charset="0"/>
                                </a:rPr>
                                <m:t>𝐷</m:t>
                              </m:r>
                            </m:sub>
                          </m:sSub>
                        </m:num>
                        <m:den>
                          <m:sSub>
                            <m:sSubPr>
                              <m:ctrlPr>
                                <a:rPr lang="en-US" b="0" i="1" smtClean="0">
                                  <a:latin typeface="Cambria Math" charset="0"/>
                                </a:rPr>
                              </m:ctrlPr>
                            </m:sSubPr>
                            <m:e>
                              <m:r>
                                <a:rPr lang="en-US" b="0" i="1" smtClean="0">
                                  <a:latin typeface="Cambria Math" charset="0"/>
                                </a:rPr>
                                <m:t>0.1</m:t>
                              </m:r>
                              <m:r>
                                <a:rPr lang="en-US" b="0" i="1" smtClean="0">
                                  <a:latin typeface="Cambria Math" charset="0"/>
                                </a:rPr>
                                <m:t>𝐾</m:t>
                              </m:r>
                            </m:e>
                            <m:sub>
                              <m:r>
                                <a:rPr lang="en-US" b="0" i="1" smtClean="0">
                                  <a:latin typeface="Cambria Math" charset="0"/>
                                </a:rPr>
                                <m:t>𝐷</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r>
                        <a:rPr lang="en-US" b="0" i="1" smtClean="0">
                          <a:latin typeface="Cambria Math" charset="0"/>
                        </a:rPr>
                        <m:t>=0.09</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040480" y="3220844"/>
                <a:ext cx="2408032" cy="5657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491343" y="5018950"/>
                <a:ext cx="2031069" cy="583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𝐼𝐶</m:t>
                          </m:r>
                        </m:e>
                        <m:sub>
                          <m:r>
                            <a:rPr lang="en-US" b="0" i="1" smtClean="0">
                              <a:latin typeface="Cambria Math" charset="0"/>
                            </a:rPr>
                            <m:t>50</m:t>
                          </m:r>
                        </m:sub>
                      </m:sSub>
                      <m:r>
                        <a:rPr lang="en-US" b="0" i="1" smtClean="0">
                          <a:latin typeface="Cambria Math" charset="0"/>
                        </a:rPr>
                        <m:t>=</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𝐼</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𝐿</m:t>
                              </m:r>
                            </m:e>
                          </m:d>
                          <m:r>
                            <a:rPr lang="en-US" b="0" i="1" smtClean="0">
                              <a:latin typeface="Cambria Math" charset="0"/>
                            </a:rPr>
                            <m:t>)</m:t>
                          </m:r>
                        </m:num>
                        <m:den>
                          <m:sSub>
                            <m:sSubPr>
                              <m:ctrlPr>
                                <a:rPr lang="en-US" b="0" i="1" smtClean="0">
                                  <a:latin typeface="Cambria Math" charset="0"/>
                                </a:rPr>
                              </m:ctrlPr>
                            </m:sSubPr>
                            <m:e>
                              <m:r>
                                <a:rPr lang="en-US" b="0" i="1" smtClean="0">
                                  <a:latin typeface="Cambria Math" charset="0"/>
                                </a:rPr>
                                <m:t>𝐾</m:t>
                              </m:r>
                            </m:e>
                            <m:sub>
                              <m:r>
                                <a:rPr lang="en-US" b="0" i="1" smtClean="0">
                                  <a:latin typeface="Cambria Math" charset="0"/>
                                </a:rPr>
                                <m:t>𝐷</m:t>
                              </m:r>
                            </m:sub>
                          </m:sSub>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491343" y="5018950"/>
                <a:ext cx="2031069" cy="583429"/>
              </a:xfrm>
              <a:prstGeom prst="rect">
                <a:avLst/>
              </a:prstGeom>
              <a:blipFill rotWithShape="0">
                <a:blip r:embed="rId5"/>
                <a:stretch>
                  <a:fillRect/>
                </a:stretch>
              </a:blipFill>
            </p:spPr>
            <p:txBody>
              <a:bodyPr/>
              <a:lstStyle/>
              <a:p>
                <a:r>
                  <a:rPr lang="en-US">
                    <a:noFill/>
                  </a:rPr>
                  <a:t> </a:t>
                </a:r>
              </a:p>
            </p:txBody>
          </p:sp>
        </mc:Fallback>
      </mc:AlternateContent>
      <p:sp>
        <p:nvSpPr>
          <p:cNvPr id="12" name="TextBox 11"/>
          <p:cNvSpPr txBox="1"/>
          <p:nvPr/>
        </p:nvSpPr>
        <p:spPr>
          <a:xfrm>
            <a:off x="957943" y="4060371"/>
            <a:ext cx="3646319" cy="369332"/>
          </a:xfrm>
          <a:prstGeom prst="rect">
            <a:avLst/>
          </a:prstGeom>
          <a:noFill/>
        </p:spPr>
        <p:txBody>
          <a:bodyPr wrap="none" rtlCol="0">
            <a:spAutoFit/>
          </a:bodyPr>
          <a:lstStyle/>
          <a:p>
            <a:r>
              <a:rPr lang="en-US" dirty="0"/>
              <a:t>f</a:t>
            </a:r>
            <a:r>
              <a:rPr lang="en-US" dirty="0" smtClean="0"/>
              <a:t>: fraction of protein bound to ligand</a:t>
            </a:r>
            <a:endParaRPr lang="en-US" dirty="0"/>
          </a:p>
        </p:txBody>
      </p:sp>
    </p:spTree>
    <p:extLst>
      <p:ext uri="{BB962C8B-B14F-4D97-AF65-F5344CB8AC3E}">
        <p14:creationId xmlns:p14="http://schemas.microsoft.com/office/powerpoint/2010/main" val="7801017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60</a:t>
            </a:fld>
            <a:endParaRPr lang="en-US"/>
          </a:p>
        </p:txBody>
      </p:sp>
    </p:spTree>
    <p:extLst>
      <p:ext uri="{BB962C8B-B14F-4D97-AF65-F5344CB8AC3E}">
        <p14:creationId xmlns:p14="http://schemas.microsoft.com/office/powerpoint/2010/main" val="300552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7161" y="162046"/>
            <a:ext cx="2196883" cy="523220"/>
          </a:xfrm>
          <a:prstGeom prst="rect">
            <a:avLst/>
          </a:prstGeom>
          <a:noFill/>
        </p:spPr>
        <p:txBody>
          <a:bodyPr wrap="none" rtlCol="0">
            <a:spAutoFit/>
          </a:bodyPr>
          <a:lstStyle/>
          <a:p>
            <a:r>
              <a:rPr lang="en-US" sz="2800" dirty="0" smtClean="0"/>
              <a:t>Bioavailability</a:t>
            </a:r>
            <a:endParaRPr lang="en-US" sz="2800" dirty="0"/>
          </a:p>
        </p:txBody>
      </p:sp>
      <p:sp>
        <p:nvSpPr>
          <p:cNvPr id="5" name="TextBox 4"/>
          <p:cNvSpPr txBox="1"/>
          <p:nvPr/>
        </p:nvSpPr>
        <p:spPr>
          <a:xfrm>
            <a:off x="567161" y="685266"/>
            <a:ext cx="10972800" cy="646331"/>
          </a:xfrm>
          <a:prstGeom prst="rect">
            <a:avLst/>
          </a:prstGeom>
          <a:noFill/>
        </p:spPr>
        <p:txBody>
          <a:bodyPr wrap="square" rtlCol="0">
            <a:spAutoFit/>
          </a:bodyPr>
          <a:lstStyle/>
          <a:p>
            <a:r>
              <a:rPr lang="en-US" dirty="0" smtClean="0"/>
              <a:t>Analysis of clinical trial failures in the early 90s showed that a significant number of failures can be attributed to poor bioavailability.</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870" y="1623334"/>
            <a:ext cx="3272059" cy="46805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4"/>
          <p:cNvSpPr>
            <a:spLocks noChangeShapeType="1"/>
          </p:cNvSpPr>
          <p:nvPr/>
        </p:nvSpPr>
        <p:spPr bwMode="auto">
          <a:xfrm>
            <a:off x="3123083" y="2261116"/>
            <a:ext cx="720080" cy="455025"/>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 name="Rectangle 6"/>
          <p:cNvSpPr>
            <a:spLocks noChangeArrowheads="1"/>
          </p:cNvSpPr>
          <p:nvPr/>
        </p:nvSpPr>
        <p:spPr bwMode="auto">
          <a:xfrm>
            <a:off x="2844677" y="2858466"/>
            <a:ext cx="82715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Mouth</a:t>
            </a:r>
            <a:endParaRPr lang="en-GB" altLang="de-DE" dirty="0">
              <a:latin typeface="Arial" charset="0"/>
            </a:endParaRPr>
          </a:p>
        </p:txBody>
      </p:sp>
      <p:sp>
        <p:nvSpPr>
          <p:cNvPr id="9" name="Rectangle 7"/>
          <p:cNvSpPr>
            <a:spLocks noChangeArrowheads="1"/>
          </p:cNvSpPr>
          <p:nvPr/>
        </p:nvSpPr>
        <p:spPr bwMode="auto">
          <a:xfrm>
            <a:off x="1536775" y="4112995"/>
            <a:ext cx="1616075"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GB" altLang="de-DE" dirty="0" smtClean="0">
                <a:latin typeface="Arial" charset="0"/>
              </a:rPr>
              <a:t>Intestine </a:t>
            </a:r>
            <a:r>
              <a:rPr lang="en-GB" altLang="de-DE" dirty="0">
                <a:latin typeface="Arial" charset="0"/>
              </a:rPr>
              <a:t>(pH=7)</a:t>
            </a:r>
          </a:p>
        </p:txBody>
      </p:sp>
      <p:sp>
        <p:nvSpPr>
          <p:cNvPr id="10" name="Rectangle 23"/>
          <p:cNvSpPr>
            <a:spLocks noChangeArrowheads="1"/>
          </p:cNvSpPr>
          <p:nvPr/>
        </p:nvSpPr>
        <p:spPr bwMode="auto">
          <a:xfrm>
            <a:off x="1602532" y="3568784"/>
            <a:ext cx="1872307"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Stomach </a:t>
            </a:r>
            <a:r>
              <a:rPr lang="en-GB" altLang="de-DE" dirty="0">
                <a:latin typeface="Arial" charset="0"/>
              </a:rPr>
              <a:t>(pH=1)</a:t>
            </a:r>
          </a:p>
        </p:txBody>
      </p:sp>
      <p:sp>
        <p:nvSpPr>
          <p:cNvPr id="11" name="Line 34"/>
          <p:cNvSpPr>
            <a:spLocks noChangeShapeType="1"/>
          </p:cNvSpPr>
          <p:nvPr/>
        </p:nvSpPr>
        <p:spPr bwMode="auto">
          <a:xfrm>
            <a:off x="4275211" y="3248478"/>
            <a:ext cx="0" cy="715117"/>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 name="AutoShape 9"/>
          <p:cNvSpPr>
            <a:spLocks noChangeArrowheads="1"/>
          </p:cNvSpPr>
          <p:nvPr/>
        </p:nvSpPr>
        <p:spPr bwMode="auto">
          <a:xfrm rot="16200000">
            <a:off x="8387828" y="3692307"/>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13" name="AutoShape 11"/>
          <p:cNvSpPr>
            <a:spLocks noChangeArrowheads="1"/>
          </p:cNvSpPr>
          <p:nvPr/>
        </p:nvSpPr>
        <p:spPr bwMode="auto">
          <a:xfrm>
            <a:off x="8921227" y="3844707"/>
            <a:ext cx="2323889" cy="680312"/>
          </a:xfrm>
          <a:prstGeom prst="roundRect">
            <a:avLst>
              <a:gd name="adj" fmla="val 12495"/>
            </a:avLst>
          </a:prstGeom>
          <a:solidFill>
            <a:srgbClr val="FFABAB"/>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990099"/>
                </a:solidFill>
                <a:round/>
                <a:headEnd/>
                <a:tailEnd/>
              </a14:hiddenLine>
            </a:ext>
          </a:extLst>
        </p:spPr>
        <p:txBody>
          <a:bodyPr wrap="none" anchor="ctr"/>
          <a:lstStyle/>
          <a:p>
            <a:endParaRPr lang="de-DE"/>
          </a:p>
        </p:txBody>
      </p:sp>
      <p:sp>
        <p:nvSpPr>
          <p:cNvPr id="14" name="Rectangle 12"/>
          <p:cNvSpPr>
            <a:spLocks noChangeArrowheads="1"/>
          </p:cNvSpPr>
          <p:nvPr/>
        </p:nvSpPr>
        <p:spPr bwMode="auto">
          <a:xfrm>
            <a:off x="8968853" y="3878046"/>
            <a:ext cx="2276264" cy="646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Blood - </a:t>
            </a:r>
          </a:p>
          <a:p>
            <a:pPr eaLnBrk="0" hangingPunct="0"/>
            <a:r>
              <a:rPr lang="en-GB" altLang="de-DE" dirty="0" smtClean="0">
                <a:latin typeface="Arial" charset="0"/>
              </a:rPr>
              <a:t>Systemic Circulation</a:t>
            </a:r>
            <a:endParaRPr lang="en-GB" altLang="de-DE" dirty="0">
              <a:latin typeface="Arial" charset="0"/>
            </a:endParaRPr>
          </a:p>
        </p:txBody>
      </p:sp>
      <p:grpSp>
        <p:nvGrpSpPr>
          <p:cNvPr id="15" name="Group 13"/>
          <p:cNvGrpSpPr>
            <a:grpSpLocks/>
          </p:cNvGrpSpPr>
          <p:nvPr/>
        </p:nvGrpSpPr>
        <p:grpSpPr bwMode="auto">
          <a:xfrm>
            <a:off x="5206106" y="3225179"/>
            <a:ext cx="1009650" cy="2424113"/>
            <a:chOff x="2450" y="2112"/>
            <a:chExt cx="636" cy="1527"/>
          </a:xfrm>
        </p:grpSpPr>
        <p:sp>
          <p:nvSpPr>
            <p:cNvPr id="16" name="Line 14"/>
            <p:cNvSpPr>
              <a:spLocks noChangeShapeType="1"/>
            </p:cNvSpPr>
            <p:nvPr/>
          </p:nvSpPr>
          <p:spPr bwMode="auto">
            <a:xfrm>
              <a:off x="2960" y="2112"/>
              <a:ext cx="0" cy="1200"/>
            </a:xfrm>
            <a:prstGeom prst="line">
              <a:avLst/>
            </a:prstGeom>
            <a:noFill/>
            <a:ln w="25400">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7" name="Line 15"/>
            <p:cNvSpPr>
              <a:spLocks noChangeShapeType="1"/>
            </p:cNvSpPr>
            <p:nvPr/>
          </p:nvSpPr>
          <p:spPr bwMode="auto">
            <a:xfrm>
              <a:off x="2768" y="2112"/>
              <a:ext cx="0" cy="1200"/>
            </a:xfrm>
            <a:prstGeom prst="line">
              <a:avLst/>
            </a:prstGeom>
            <a:noFill/>
            <a:ln w="25400">
              <a:solidFill>
                <a:srgbClr val="99009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8" name="Group 16"/>
            <p:cNvGrpSpPr>
              <a:grpSpLocks/>
            </p:cNvGrpSpPr>
            <p:nvPr/>
          </p:nvGrpSpPr>
          <p:grpSpPr bwMode="auto">
            <a:xfrm>
              <a:off x="2450" y="2112"/>
              <a:ext cx="636" cy="1527"/>
              <a:chOff x="2450" y="2112"/>
              <a:chExt cx="636" cy="1527"/>
            </a:xfrm>
          </p:grpSpPr>
          <p:sp>
            <p:nvSpPr>
              <p:cNvPr id="19" name="Rectangle 17" descr="Large confetti"/>
              <p:cNvSpPr>
                <a:spLocks noChangeArrowheads="1"/>
              </p:cNvSpPr>
              <p:nvPr/>
            </p:nvSpPr>
            <p:spPr bwMode="auto">
              <a:xfrm>
                <a:off x="2768" y="2112"/>
                <a:ext cx="192" cy="1200"/>
              </a:xfrm>
              <a:prstGeom prst="rect">
                <a:avLst/>
              </a:prstGeom>
              <a:pattFill prst="lgConfetti">
                <a:fgClr>
                  <a:srgbClr val="A60858"/>
                </a:fgClr>
                <a:bgClr>
                  <a:schemeClr val="bg1"/>
                </a:bgClr>
              </a:pattFill>
              <a:ln w="9525">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0" name="Rectangle 18"/>
              <p:cNvSpPr>
                <a:spLocks noChangeArrowheads="1"/>
              </p:cNvSpPr>
              <p:nvPr/>
            </p:nvSpPr>
            <p:spPr bwMode="auto">
              <a:xfrm>
                <a:off x="2450" y="3408"/>
                <a:ext cx="6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a:latin typeface="Arial" charset="0"/>
                  </a:rPr>
                  <a:t>Gut wall</a:t>
                </a:r>
              </a:p>
            </p:txBody>
          </p:sp>
        </p:grpSp>
      </p:grpSp>
      <p:sp>
        <p:nvSpPr>
          <p:cNvPr id="21" name="AutoShape 20"/>
          <p:cNvSpPr>
            <a:spLocks noChangeArrowheads="1"/>
          </p:cNvSpPr>
          <p:nvPr/>
        </p:nvSpPr>
        <p:spPr bwMode="auto">
          <a:xfrm>
            <a:off x="7473428" y="4301907"/>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22" name="Rectangle 21"/>
          <p:cNvSpPr>
            <a:spLocks noChangeArrowheads="1"/>
          </p:cNvSpPr>
          <p:nvPr/>
        </p:nvSpPr>
        <p:spPr bwMode="auto">
          <a:xfrm>
            <a:off x="7092428" y="4987708"/>
            <a:ext cx="1170192" cy="30841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Lst>
        </p:spPr>
        <p:txBody>
          <a:bodyPr wrap="none" lIns="92075" tIns="46038" rIns="92075" bIns="46038">
            <a:spAutoFit/>
          </a:bodyPr>
          <a:lstStyle/>
          <a:p>
            <a:pPr eaLnBrk="0" hangingPunct="0"/>
            <a:r>
              <a:rPr lang="en-GB" altLang="de-DE" sz="1400" b="1" dirty="0">
                <a:latin typeface="Arial" charset="0"/>
              </a:rPr>
              <a:t>Metabolism</a:t>
            </a:r>
          </a:p>
        </p:txBody>
      </p:sp>
      <p:sp>
        <p:nvSpPr>
          <p:cNvPr id="23" name="AutoShape 28"/>
          <p:cNvSpPr>
            <a:spLocks noChangeArrowheads="1"/>
          </p:cNvSpPr>
          <p:nvPr/>
        </p:nvSpPr>
        <p:spPr bwMode="auto">
          <a:xfrm>
            <a:off x="7079728" y="3666907"/>
            <a:ext cx="1117600" cy="812800"/>
          </a:xfrm>
          <a:prstGeom prst="roundRect">
            <a:avLst>
              <a:gd name="adj" fmla="val 12495"/>
            </a:avLst>
          </a:prstGeom>
          <a:solidFill>
            <a:schemeClr val="accent4">
              <a:lumMod val="60000"/>
              <a:lumOff val="40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990099"/>
                </a:solidFill>
                <a:round/>
                <a:headEnd/>
                <a:tailEnd/>
              </a14:hiddenLine>
            </a:ext>
          </a:extLst>
        </p:spPr>
        <p:txBody>
          <a:bodyPr wrap="none" anchor="ctr"/>
          <a:lstStyle/>
          <a:p>
            <a:endParaRPr lang="de-DE"/>
          </a:p>
        </p:txBody>
      </p:sp>
      <p:sp>
        <p:nvSpPr>
          <p:cNvPr id="24" name="Rectangle 29"/>
          <p:cNvSpPr>
            <a:spLocks noChangeArrowheads="1"/>
          </p:cNvSpPr>
          <p:nvPr/>
        </p:nvSpPr>
        <p:spPr bwMode="auto">
          <a:xfrm>
            <a:off x="7244828" y="3890746"/>
            <a:ext cx="67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a:latin typeface="Arial" charset="0"/>
              </a:rPr>
              <a:t>Liver</a:t>
            </a:r>
          </a:p>
        </p:txBody>
      </p:sp>
      <p:sp>
        <p:nvSpPr>
          <p:cNvPr id="25" name="AutoShape 30"/>
          <p:cNvSpPr>
            <a:spLocks noChangeArrowheads="1"/>
          </p:cNvSpPr>
          <p:nvPr/>
        </p:nvSpPr>
        <p:spPr bwMode="auto">
          <a:xfrm rot="16200000" flipH="1">
            <a:off x="6330428" y="3235107"/>
            <a:ext cx="1066800" cy="1219200"/>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26" name="Rectangle 31"/>
          <p:cNvSpPr>
            <a:spLocks noChangeArrowheads="1"/>
          </p:cNvSpPr>
          <p:nvPr/>
        </p:nvSpPr>
        <p:spPr bwMode="auto">
          <a:xfrm>
            <a:off x="6399707" y="2777907"/>
            <a:ext cx="1234633" cy="33855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spAutoFit/>
          </a:bodyPr>
          <a:lstStyle/>
          <a:p>
            <a:pPr algn="ctr" eaLnBrk="0" hangingPunct="0"/>
            <a:r>
              <a:rPr lang="en-GB" altLang="de-DE" sz="1600" b="1" dirty="0">
                <a:latin typeface="Helvetica" pitchFamily="34" charset="0"/>
              </a:rPr>
              <a:t>Portal vein</a:t>
            </a:r>
          </a:p>
        </p:txBody>
      </p:sp>
      <p:pic>
        <p:nvPicPr>
          <p:cNvPr id="27" name="Picture 5" descr="http://www.clker.com/cliparts/2/e/d/d/1258127187577452492ernes_Medicina_-_Drug.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2532" y="1480552"/>
            <a:ext cx="1457465" cy="74087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Gerade Verbindung 3"/>
          <p:cNvCxnSpPr/>
          <p:nvPr/>
        </p:nvCxnSpPr>
        <p:spPr bwMode="auto">
          <a:xfrm flipH="1">
            <a:off x="4503899" y="3248478"/>
            <a:ext cx="1207033" cy="687019"/>
          </a:xfrm>
          <a:prstGeom prst="line">
            <a:avLst/>
          </a:prstGeom>
          <a:solidFill>
            <a:schemeClr val="bg1"/>
          </a:solidFill>
          <a:ln w="19050" cap="flat" cmpd="sng" algn="ctr">
            <a:solidFill>
              <a:schemeClr val="tx2"/>
            </a:solidFill>
            <a:prstDash val="solid"/>
            <a:round/>
            <a:headEnd type="none" w="med" len="med"/>
            <a:tailEnd type="none" w="med" len="med"/>
          </a:ln>
          <a:effectLst/>
        </p:spPr>
      </p:cxnSp>
      <p:cxnSp>
        <p:nvCxnSpPr>
          <p:cNvPr id="29" name="Gerade Verbindung 91"/>
          <p:cNvCxnSpPr/>
          <p:nvPr/>
        </p:nvCxnSpPr>
        <p:spPr bwMode="auto">
          <a:xfrm flipH="1" flipV="1">
            <a:off x="4503898" y="4177678"/>
            <a:ext cx="1207034" cy="952500"/>
          </a:xfrm>
          <a:prstGeom prst="line">
            <a:avLst/>
          </a:prstGeom>
          <a:solidFill>
            <a:schemeClr val="bg1"/>
          </a:solidFill>
          <a:ln w="19050" cap="flat" cmpd="sng" algn="ctr">
            <a:solidFill>
              <a:schemeClr val="tx2"/>
            </a:solidFill>
            <a:prstDash val="solid"/>
            <a:round/>
            <a:headEnd type="none" w="med" len="med"/>
            <a:tailEnd type="none" w="med" len="med"/>
          </a:ln>
          <a:effectLst/>
        </p:spPr>
      </p:cxnSp>
      <p:pic>
        <p:nvPicPr>
          <p:cNvPr id="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3985" y="1208486"/>
            <a:ext cx="1299119" cy="173769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AutoShape 9"/>
          <p:cNvSpPr>
            <a:spLocks noChangeArrowheads="1"/>
          </p:cNvSpPr>
          <p:nvPr/>
        </p:nvSpPr>
        <p:spPr bwMode="auto">
          <a:xfrm rot="10800000">
            <a:off x="9200083" y="3022699"/>
            <a:ext cx="304800" cy="762000"/>
          </a:xfrm>
          <a:prstGeom prst="downArrow">
            <a:avLst>
              <a:gd name="adj1" fmla="val 50000"/>
              <a:gd name="adj2" fmla="val 62500"/>
            </a:avLst>
          </a:prstGeom>
          <a:solidFill>
            <a:schemeClr val="hlink"/>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de-DE"/>
          </a:p>
        </p:txBody>
      </p:sp>
      <p:sp>
        <p:nvSpPr>
          <p:cNvPr id="32" name="Rectangle 6"/>
          <p:cNvSpPr>
            <a:spLocks noChangeArrowheads="1"/>
          </p:cNvSpPr>
          <p:nvPr/>
        </p:nvSpPr>
        <p:spPr bwMode="auto">
          <a:xfrm>
            <a:off x="7658483" y="1720109"/>
            <a:ext cx="724557" cy="369974"/>
          </a:xfrm>
          <a:prstGeom prst="rect">
            <a:avLst/>
          </a:prstGeom>
          <a:solidFill>
            <a:schemeClr val="accent1">
              <a:lumMod val="40000"/>
              <a:lumOff val="60000"/>
            </a:schemeClr>
          </a:solidFill>
          <a:ln>
            <a:noFill/>
          </a:ln>
          <a:effectLst/>
        </p:spPr>
        <p:txBody>
          <a:bodyPr wrap="none" lIns="92075" tIns="46038" rIns="92075" bIns="46038">
            <a:spAutoFit/>
          </a:bodyPr>
          <a:lstStyle/>
          <a:p>
            <a:pPr eaLnBrk="0" hangingPunct="0"/>
            <a:r>
              <a:rPr lang="en-GB" altLang="de-DE" dirty="0" smtClean="0">
                <a:latin typeface="Arial" charset="0"/>
              </a:rPr>
              <a:t>Brain</a:t>
            </a:r>
            <a:endParaRPr lang="en-GB" altLang="de-DE" dirty="0">
              <a:latin typeface="Arial" charset="0"/>
            </a:endParaRPr>
          </a:p>
        </p:txBody>
      </p:sp>
      <p:sp>
        <p:nvSpPr>
          <p:cNvPr id="33" name="Line 4"/>
          <p:cNvSpPr>
            <a:spLocks noChangeShapeType="1"/>
          </p:cNvSpPr>
          <p:nvPr/>
        </p:nvSpPr>
        <p:spPr bwMode="auto">
          <a:xfrm flipH="1">
            <a:off x="4503898" y="1533211"/>
            <a:ext cx="603516" cy="455025"/>
          </a:xfrm>
          <a:prstGeom prst="line">
            <a:avLst/>
          </a:prstGeom>
          <a:noFill/>
          <a:ln w="25400">
            <a:solidFill>
              <a:srgbClr val="C00000"/>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4" name="Rectangle 6"/>
          <p:cNvSpPr>
            <a:spLocks noChangeArrowheads="1"/>
          </p:cNvSpPr>
          <p:nvPr/>
        </p:nvSpPr>
        <p:spPr bwMode="auto">
          <a:xfrm>
            <a:off x="5155985" y="1297195"/>
            <a:ext cx="827406"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00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GB" altLang="de-DE" dirty="0" smtClean="0">
                <a:latin typeface="Arial" charset="0"/>
              </a:rPr>
              <a:t>Target</a:t>
            </a:r>
            <a:endParaRPr lang="en-GB" altLang="de-DE" dirty="0">
              <a:latin typeface="Arial" charset="0"/>
            </a:endParaRPr>
          </a:p>
        </p:txBody>
      </p:sp>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37" name="Slide Number Placeholder 36"/>
          <p:cNvSpPr>
            <a:spLocks noGrp="1"/>
          </p:cNvSpPr>
          <p:nvPr>
            <p:ph type="sldNum" sz="quarter" idx="12"/>
          </p:nvPr>
        </p:nvSpPr>
        <p:spPr/>
        <p:txBody>
          <a:bodyPr/>
          <a:lstStyle/>
          <a:p>
            <a:fld id="{A29F4B3C-5FC6-204B-ABA6-62178D919B52}" type="slidenum">
              <a:rPr lang="en-US" smtClean="0"/>
              <a:t>7</a:t>
            </a:fld>
            <a:endParaRPr lang="en-US"/>
          </a:p>
        </p:txBody>
      </p:sp>
    </p:spTree>
    <p:extLst>
      <p:ext uri="{BB962C8B-B14F-4D97-AF65-F5344CB8AC3E}">
        <p14:creationId xmlns:p14="http://schemas.microsoft.com/office/powerpoint/2010/main" val="254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21" grpId="0" animBg="1"/>
      <p:bldP spid="22" grpId="0"/>
      <p:bldP spid="23" grpId="0" animBg="1"/>
      <p:bldP spid="24" grpId="0"/>
      <p:bldP spid="25" grpId="0" animBg="1"/>
      <p:bldP spid="26" grpId="0"/>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8</a:t>
            </a:fld>
            <a:endParaRPr lang="en-US"/>
          </a:p>
        </p:txBody>
      </p:sp>
      <p:grpSp>
        <p:nvGrpSpPr>
          <p:cNvPr id="5" name="Group 4"/>
          <p:cNvGrpSpPr/>
          <p:nvPr/>
        </p:nvGrpSpPr>
        <p:grpSpPr>
          <a:xfrm>
            <a:off x="5187278" y="1167062"/>
            <a:ext cx="5932244" cy="3910264"/>
            <a:chOff x="979496" y="365760"/>
            <a:chExt cx="5340622" cy="3304036"/>
          </a:xfrm>
        </p:grpSpPr>
        <p:sp>
          <p:nvSpPr>
            <p:cNvPr id="6" name="TextBox 5"/>
            <p:cNvSpPr txBox="1"/>
            <p:nvPr/>
          </p:nvSpPr>
          <p:spPr>
            <a:xfrm rot="16200000">
              <a:off x="2273082" y="1692018"/>
              <a:ext cx="1863011"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Concentration (mg/L)</a:t>
              </a:r>
              <a:endParaRPr lang="en-US" sz="1400" b="1" dirty="0">
                <a:latin typeface="Times New Roman" panose="02020603050405020304" pitchFamily="18" charset="0"/>
                <a:cs typeface="Times New Roman" panose="02020603050405020304" pitchFamily="18" charset="0"/>
              </a:endParaRPr>
            </a:p>
          </p:txBody>
        </p:sp>
        <p:graphicFrame>
          <p:nvGraphicFramePr>
            <p:cNvPr id="7" name="Chart 6"/>
            <p:cNvGraphicFramePr>
              <a:graphicFrameLocks/>
            </p:cNvGraphicFramePr>
            <p:nvPr>
              <p:extLst>
                <p:ext uri="{D42A27DB-BD31-4B8C-83A1-F6EECF244321}">
                  <p14:modId xmlns:p14="http://schemas.microsoft.com/office/powerpoint/2010/main" val="327365419"/>
                </p:ext>
              </p:extLst>
            </p:nvPr>
          </p:nvGraphicFramePr>
          <p:xfrm>
            <a:off x="3268250" y="514598"/>
            <a:ext cx="3051868" cy="291410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340535" y="3362019"/>
              <a:ext cx="1119345" cy="307777"/>
            </a:xfrm>
            <a:prstGeom prst="rect">
              <a:avLst/>
            </a:prstGeom>
            <a:noFill/>
            <a:ln w="19050">
              <a:noFill/>
            </a:ln>
          </p:spPr>
          <p:txBody>
            <a:bodyPr wrap="none" rtlCol="0">
              <a:spAutoFit/>
            </a:bodyPr>
            <a:lstStyle/>
            <a:p>
              <a:r>
                <a:rPr lang="en-US" sz="1400" dirty="0" smtClean="0">
                  <a:latin typeface="Times New Roman" panose="02020603050405020304" pitchFamily="18" charset="0"/>
                  <a:cs typeface="Times New Roman" panose="02020603050405020304" pitchFamily="18" charset="0"/>
                </a:rPr>
                <a:t>Time (hours)</a:t>
              </a:r>
              <a:endParaRPr lang="en-US" sz="1400" dirty="0">
                <a:latin typeface="Times New Roman" panose="02020603050405020304" pitchFamily="18" charset="0"/>
                <a:cs typeface="Times New Roman" panose="02020603050405020304" pitchFamily="18" charset="0"/>
              </a:endParaRPr>
            </a:p>
          </p:txBody>
        </p:sp>
        <p:sp>
          <p:nvSpPr>
            <p:cNvPr id="9" name="Rectangle 8"/>
            <p:cNvSpPr/>
            <p:nvPr/>
          </p:nvSpPr>
          <p:spPr>
            <a:xfrm>
              <a:off x="3325443" y="609600"/>
              <a:ext cx="201242" cy="2724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p:cNvSpPr txBox="1"/>
            <p:nvPr/>
          </p:nvSpPr>
          <p:spPr>
            <a:xfrm>
              <a:off x="3217490" y="918606"/>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10</a:t>
              </a:r>
              <a:endParaRPr lang="en-US" sz="1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268786" y="2917826"/>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268786" y="2543647"/>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268786" y="2145718"/>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268786" y="1730887"/>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268786" y="1313792"/>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3228354" y="508802"/>
              <a:ext cx="36420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12</a:t>
              </a:r>
              <a:endParaRPr lang="en-US" sz="1400" dirty="0">
                <a:latin typeface="Times New Roman" panose="02020603050405020304" pitchFamily="18" charset="0"/>
                <a:cs typeface="Times New Roman" panose="02020603050405020304" pitchFamily="18" charset="0"/>
              </a:endParaRPr>
            </a:p>
          </p:txBody>
        </p:sp>
        <p:sp>
          <p:nvSpPr>
            <p:cNvPr id="17" name="Rectangle 16"/>
            <p:cNvSpPr/>
            <p:nvPr/>
          </p:nvSpPr>
          <p:spPr>
            <a:xfrm>
              <a:off x="3507156" y="3215108"/>
              <a:ext cx="2671261" cy="146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3480644" y="3146024"/>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085688" y="3146024"/>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4746754" y="3146024"/>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4</a:t>
              </a:r>
              <a:endParaRPr lang="en-US" sz="14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382091" y="3146024"/>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6</a:t>
              </a:r>
              <a:endParaRPr lang="en-US" sz="14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993575" y="3146024"/>
              <a:ext cx="274434"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8</a:t>
              </a:r>
              <a:endParaRPr lang="en-US" sz="1400" dirty="0">
                <a:latin typeface="Times New Roman" panose="02020603050405020304" pitchFamily="18" charset="0"/>
                <a:cs typeface="Times New Roman" panose="02020603050405020304" pitchFamily="18" charset="0"/>
              </a:endParaRPr>
            </a:p>
          </p:txBody>
        </p:sp>
        <p:cxnSp>
          <p:nvCxnSpPr>
            <p:cNvPr id="23" name="Straight Connector 22"/>
            <p:cNvCxnSpPr/>
            <p:nvPr/>
          </p:nvCxnSpPr>
          <p:spPr>
            <a:xfrm>
              <a:off x="3617861" y="1049776"/>
              <a:ext cx="1761021"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23501" y="1072494"/>
              <a:ext cx="0" cy="2068243"/>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431305" y="911276"/>
              <a:ext cx="532518" cy="307777"/>
            </a:xfrm>
            <a:prstGeom prst="rect">
              <a:avLst/>
            </a:prstGeom>
            <a:noFill/>
          </p:spPr>
          <p:txBody>
            <a:bodyPr wrap="none" rtlCol="0">
              <a:spAutoFit/>
            </a:bodyPr>
            <a:lstStyle/>
            <a:p>
              <a:r>
                <a:rPr lang="en-US" sz="1400" b="1" dirty="0" err="1" smtClean="0">
                  <a:latin typeface="Times New Roman" panose="02020603050405020304" pitchFamily="18" charset="0"/>
                  <a:cs typeface="Times New Roman" panose="02020603050405020304" pitchFamily="18" charset="0"/>
                </a:rPr>
                <a:t>C</a:t>
              </a:r>
              <a:r>
                <a:rPr lang="en-US" sz="1400" b="1" baseline="-25000" dirty="0" err="1" smtClean="0">
                  <a:latin typeface="Times New Roman" panose="02020603050405020304" pitchFamily="18" charset="0"/>
                  <a:cs typeface="Times New Roman" panose="02020603050405020304" pitchFamily="18" charset="0"/>
                </a:rPr>
                <a:t>max</a:t>
              </a:r>
              <a:endParaRPr lang="en-US" sz="1400" b="1" baseline="-250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3923501" y="1761665"/>
              <a:ext cx="522900" cy="307777"/>
            </a:xfrm>
            <a:prstGeom prst="rect">
              <a:avLst/>
            </a:prstGeom>
            <a:noFill/>
          </p:spPr>
          <p:txBody>
            <a:bodyPr wrap="none" rtlCol="0">
              <a:spAutoFit/>
            </a:bodyPr>
            <a:lstStyle/>
            <a:p>
              <a:r>
                <a:rPr lang="en-US" sz="1400" b="1" dirty="0" err="1">
                  <a:latin typeface="Times New Roman" panose="02020603050405020304" pitchFamily="18" charset="0"/>
                  <a:cs typeface="Times New Roman" panose="02020603050405020304" pitchFamily="18" charset="0"/>
                </a:rPr>
                <a:t>T</a:t>
              </a:r>
              <a:r>
                <a:rPr lang="en-US" sz="1400" b="1" baseline="-25000" dirty="0" err="1" smtClean="0">
                  <a:latin typeface="Times New Roman" panose="02020603050405020304" pitchFamily="18" charset="0"/>
                  <a:cs typeface="Times New Roman" panose="02020603050405020304" pitchFamily="18" charset="0"/>
                </a:rPr>
                <a:t>max</a:t>
              </a:r>
              <a:endParaRPr lang="en-US" sz="1400" b="1" baseline="-25000" dirty="0">
                <a:latin typeface="Times New Roman" panose="02020603050405020304" pitchFamily="18" charset="0"/>
                <a:cs typeface="Times New Roman" panose="02020603050405020304" pitchFamily="18" charset="0"/>
              </a:endParaRPr>
            </a:p>
          </p:txBody>
        </p:sp>
        <p:grpSp>
          <p:nvGrpSpPr>
            <p:cNvPr id="27" name="Group 26"/>
            <p:cNvGrpSpPr/>
            <p:nvPr/>
          </p:nvGrpSpPr>
          <p:grpSpPr>
            <a:xfrm>
              <a:off x="2093754" y="365760"/>
              <a:ext cx="946810" cy="3200400"/>
              <a:chOff x="2189290" y="365760"/>
              <a:chExt cx="946810" cy="3200400"/>
            </a:xfrm>
          </p:grpSpPr>
          <p:pic>
            <p:nvPicPr>
              <p:cNvPr id="43" name="Picture 42"/>
              <p:cNvPicPr>
                <a:picLocks noChangeAspect="1"/>
              </p:cNvPicPr>
              <p:nvPr/>
            </p:nvPicPr>
            <p:blipFill rotWithShape="1">
              <a:blip r:embed="rId3">
                <a:extLst>
                  <a:ext uri="{28A0092B-C50C-407E-A947-70E740481C1C}">
                    <a14:useLocalDpi xmlns:a14="http://schemas.microsoft.com/office/drawing/2010/main" val="0"/>
                  </a:ext>
                </a:extLst>
              </a:blip>
              <a:srcRect l="44000" t="-463" r="42999" b="3151"/>
              <a:stretch/>
            </p:blipFill>
            <p:spPr>
              <a:xfrm>
                <a:off x="2189290" y="365760"/>
                <a:ext cx="946810" cy="3200400"/>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4867" y="1430655"/>
                <a:ext cx="634389" cy="286466"/>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1854" y="1337726"/>
                <a:ext cx="520747" cy="235149"/>
              </a:xfrm>
              <a:prstGeom prst="rect">
                <a:avLst/>
              </a:prstGeom>
            </p:spPr>
          </p:pic>
          <p:grpSp>
            <p:nvGrpSpPr>
              <p:cNvPr id="46" name="Group 45"/>
              <p:cNvGrpSpPr>
                <a:grpSpLocks noChangeAspect="1"/>
              </p:cNvGrpSpPr>
              <p:nvPr/>
            </p:nvGrpSpPr>
            <p:grpSpPr>
              <a:xfrm>
                <a:off x="2476500" y="1725988"/>
                <a:ext cx="349713" cy="308935"/>
                <a:chOff x="4791075" y="1717121"/>
                <a:chExt cx="1247775" cy="1102279"/>
              </a:xfrm>
            </p:grpSpPr>
            <p:sp>
              <p:nvSpPr>
                <p:cNvPr id="50" name="Freeform 49"/>
                <p:cNvSpPr/>
                <p:nvPr/>
              </p:nvSpPr>
              <p:spPr>
                <a:xfrm>
                  <a:off x="4791075" y="1717121"/>
                  <a:ext cx="1247775" cy="1102279"/>
                </a:xfrm>
                <a:custGeom>
                  <a:avLst/>
                  <a:gdLst>
                    <a:gd name="connsiteX0" fmla="*/ 0 w 1247775"/>
                    <a:gd name="connsiteY0" fmla="*/ 450655 h 1069780"/>
                    <a:gd name="connsiteX1" fmla="*/ 47625 w 1247775"/>
                    <a:gd name="connsiteY1" fmla="*/ 403030 h 1069780"/>
                    <a:gd name="connsiteX2" fmla="*/ 66675 w 1247775"/>
                    <a:gd name="connsiteY2" fmla="*/ 374455 h 1069780"/>
                    <a:gd name="connsiteX3" fmla="*/ 38100 w 1247775"/>
                    <a:gd name="connsiteY3" fmla="*/ 279205 h 1069780"/>
                    <a:gd name="connsiteX4" fmla="*/ 28575 w 1247775"/>
                    <a:gd name="connsiteY4" fmla="*/ 250630 h 1069780"/>
                    <a:gd name="connsiteX5" fmla="*/ 38100 w 1247775"/>
                    <a:gd name="connsiteY5" fmla="*/ 79180 h 1069780"/>
                    <a:gd name="connsiteX6" fmla="*/ 47625 w 1247775"/>
                    <a:gd name="connsiteY6" fmla="*/ 50605 h 1069780"/>
                    <a:gd name="connsiteX7" fmla="*/ 76200 w 1247775"/>
                    <a:gd name="connsiteY7" fmla="*/ 31555 h 1069780"/>
                    <a:gd name="connsiteX8" fmla="*/ 152400 w 1247775"/>
                    <a:gd name="connsiteY8" fmla="*/ 12505 h 1069780"/>
                    <a:gd name="connsiteX9" fmla="*/ 209550 w 1247775"/>
                    <a:gd name="connsiteY9" fmla="*/ 31555 h 1069780"/>
                    <a:gd name="connsiteX10" fmla="*/ 228600 w 1247775"/>
                    <a:gd name="connsiteY10" fmla="*/ 60130 h 1069780"/>
                    <a:gd name="connsiteX11" fmla="*/ 257175 w 1247775"/>
                    <a:gd name="connsiteY11" fmla="*/ 69655 h 1069780"/>
                    <a:gd name="connsiteX12" fmla="*/ 314325 w 1247775"/>
                    <a:gd name="connsiteY12" fmla="*/ 98230 h 1069780"/>
                    <a:gd name="connsiteX13" fmla="*/ 342900 w 1247775"/>
                    <a:gd name="connsiteY13" fmla="*/ 126805 h 1069780"/>
                    <a:gd name="connsiteX14" fmla="*/ 400050 w 1247775"/>
                    <a:gd name="connsiteY14" fmla="*/ 145855 h 1069780"/>
                    <a:gd name="connsiteX15" fmla="*/ 466725 w 1247775"/>
                    <a:gd name="connsiteY15" fmla="*/ 164905 h 1069780"/>
                    <a:gd name="connsiteX16" fmla="*/ 695325 w 1247775"/>
                    <a:gd name="connsiteY16" fmla="*/ 155380 h 1069780"/>
                    <a:gd name="connsiteX17" fmla="*/ 723900 w 1247775"/>
                    <a:gd name="connsiteY17" fmla="*/ 145855 h 1069780"/>
                    <a:gd name="connsiteX18" fmla="*/ 790575 w 1247775"/>
                    <a:gd name="connsiteY18" fmla="*/ 136330 h 1069780"/>
                    <a:gd name="connsiteX19" fmla="*/ 847725 w 1247775"/>
                    <a:gd name="connsiteY19" fmla="*/ 117280 h 1069780"/>
                    <a:gd name="connsiteX20" fmla="*/ 876300 w 1247775"/>
                    <a:gd name="connsiteY20" fmla="*/ 107755 h 1069780"/>
                    <a:gd name="connsiteX21" fmla="*/ 914400 w 1247775"/>
                    <a:gd name="connsiteY21" fmla="*/ 88705 h 1069780"/>
                    <a:gd name="connsiteX22" fmla="*/ 942975 w 1247775"/>
                    <a:gd name="connsiteY22" fmla="*/ 69655 h 1069780"/>
                    <a:gd name="connsiteX23" fmla="*/ 981075 w 1247775"/>
                    <a:gd name="connsiteY23" fmla="*/ 60130 h 1069780"/>
                    <a:gd name="connsiteX24" fmla="*/ 1095375 w 1247775"/>
                    <a:gd name="connsiteY24" fmla="*/ 69655 h 1069780"/>
                    <a:gd name="connsiteX25" fmla="*/ 1123950 w 1247775"/>
                    <a:gd name="connsiteY25" fmla="*/ 79180 h 1069780"/>
                    <a:gd name="connsiteX26" fmla="*/ 1143000 w 1247775"/>
                    <a:gd name="connsiteY26" fmla="*/ 107755 h 1069780"/>
                    <a:gd name="connsiteX27" fmla="*/ 1162050 w 1247775"/>
                    <a:gd name="connsiteY27" fmla="*/ 164905 h 1069780"/>
                    <a:gd name="connsiteX28" fmla="*/ 1152525 w 1247775"/>
                    <a:gd name="connsiteY28" fmla="*/ 241105 h 1069780"/>
                    <a:gd name="connsiteX29" fmla="*/ 1133475 w 1247775"/>
                    <a:gd name="connsiteY29" fmla="*/ 298255 h 1069780"/>
                    <a:gd name="connsiteX30" fmla="*/ 1123950 w 1247775"/>
                    <a:gd name="connsiteY30" fmla="*/ 326830 h 1069780"/>
                    <a:gd name="connsiteX31" fmla="*/ 1104900 w 1247775"/>
                    <a:gd name="connsiteY31" fmla="*/ 355405 h 1069780"/>
                    <a:gd name="connsiteX32" fmla="*/ 1095375 w 1247775"/>
                    <a:gd name="connsiteY32" fmla="*/ 393505 h 1069780"/>
                    <a:gd name="connsiteX33" fmla="*/ 1123950 w 1247775"/>
                    <a:gd name="connsiteY33" fmla="*/ 564955 h 1069780"/>
                    <a:gd name="connsiteX34" fmla="*/ 1143000 w 1247775"/>
                    <a:gd name="connsiteY34" fmla="*/ 593530 h 1069780"/>
                    <a:gd name="connsiteX35" fmla="*/ 1152525 w 1247775"/>
                    <a:gd name="connsiteY35" fmla="*/ 622105 h 1069780"/>
                    <a:gd name="connsiteX36" fmla="*/ 1200150 w 1247775"/>
                    <a:gd name="connsiteY36" fmla="*/ 688780 h 1069780"/>
                    <a:gd name="connsiteX37" fmla="*/ 1219200 w 1247775"/>
                    <a:gd name="connsiteY37" fmla="*/ 717355 h 1069780"/>
                    <a:gd name="connsiteX38" fmla="*/ 1247775 w 1247775"/>
                    <a:gd name="connsiteY38" fmla="*/ 736405 h 1069780"/>
                    <a:gd name="connsiteX39" fmla="*/ 1219200 w 1247775"/>
                    <a:gd name="connsiteY39" fmla="*/ 803080 h 1069780"/>
                    <a:gd name="connsiteX40" fmla="*/ 1209675 w 1247775"/>
                    <a:gd name="connsiteY40" fmla="*/ 841180 h 1069780"/>
                    <a:gd name="connsiteX41" fmla="*/ 1162050 w 1247775"/>
                    <a:gd name="connsiteY41" fmla="*/ 888805 h 1069780"/>
                    <a:gd name="connsiteX42" fmla="*/ 1104900 w 1247775"/>
                    <a:gd name="connsiteY42" fmla="*/ 926905 h 1069780"/>
                    <a:gd name="connsiteX43" fmla="*/ 1076325 w 1247775"/>
                    <a:gd name="connsiteY43" fmla="*/ 945955 h 1069780"/>
                    <a:gd name="connsiteX44" fmla="*/ 981075 w 1247775"/>
                    <a:gd name="connsiteY44" fmla="*/ 974530 h 1069780"/>
                    <a:gd name="connsiteX45" fmla="*/ 923925 w 1247775"/>
                    <a:gd name="connsiteY45" fmla="*/ 1003105 h 1069780"/>
                    <a:gd name="connsiteX46" fmla="*/ 866775 w 1247775"/>
                    <a:gd name="connsiteY46" fmla="*/ 1022155 h 1069780"/>
                    <a:gd name="connsiteX47" fmla="*/ 809625 w 1247775"/>
                    <a:gd name="connsiteY47" fmla="*/ 1041205 h 1069780"/>
                    <a:gd name="connsiteX48" fmla="*/ 781050 w 1247775"/>
                    <a:gd name="connsiteY48" fmla="*/ 1050730 h 1069780"/>
                    <a:gd name="connsiteX49" fmla="*/ 752475 w 1247775"/>
                    <a:gd name="connsiteY49" fmla="*/ 1060255 h 1069780"/>
                    <a:gd name="connsiteX50" fmla="*/ 685800 w 1247775"/>
                    <a:gd name="connsiteY50" fmla="*/ 1069780 h 1069780"/>
                    <a:gd name="connsiteX51" fmla="*/ 628650 w 1247775"/>
                    <a:gd name="connsiteY51" fmla="*/ 1060255 h 1069780"/>
                    <a:gd name="connsiteX52" fmla="*/ 590550 w 1247775"/>
                    <a:gd name="connsiteY52" fmla="*/ 1012630 h 1069780"/>
                    <a:gd name="connsiteX53" fmla="*/ 561975 w 1247775"/>
                    <a:gd name="connsiteY53" fmla="*/ 993580 h 1069780"/>
                    <a:gd name="connsiteX54" fmla="*/ 523875 w 1247775"/>
                    <a:gd name="connsiteY54" fmla="*/ 879280 h 1069780"/>
                    <a:gd name="connsiteX55" fmla="*/ 485775 w 1247775"/>
                    <a:gd name="connsiteY55" fmla="*/ 822130 h 1069780"/>
                    <a:gd name="connsiteX56" fmla="*/ 495300 w 1247775"/>
                    <a:gd name="connsiteY56" fmla="*/ 764980 h 1069780"/>
                    <a:gd name="connsiteX57" fmla="*/ 533400 w 1247775"/>
                    <a:gd name="connsiteY57" fmla="*/ 774505 h 1069780"/>
                    <a:gd name="connsiteX58" fmla="*/ 581025 w 1247775"/>
                    <a:gd name="connsiteY58" fmla="*/ 784030 h 1069780"/>
                    <a:gd name="connsiteX59" fmla="*/ 619125 w 1247775"/>
                    <a:gd name="connsiteY59" fmla="*/ 841180 h 1069780"/>
                    <a:gd name="connsiteX60" fmla="*/ 638175 w 1247775"/>
                    <a:gd name="connsiteY60" fmla="*/ 869755 h 1069780"/>
                    <a:gd name="connsiteX61" fmla="*/ 695325 w 1247775"/>
                    <a:gd name="connsiteY61" fmla="*/ 888805 h 1069780"/>
                    <a:gd name="connsiteX62" fmla="*/ 723900 w 1247775"/>
                    <a:gd name="connsiteY62" fmla="*/ 898330 h 1069780"/>
                    <a:gd name="connsiteX63" fmla="*/ 800100 w 1247775"/>
                    <a:gd name="connsiteY63" fmla="*/ 879280 h 1069780"/>
                    <a:gd name="connsiteX64" fmla="*/ 828675 w 1247775"/>
                    <a:gd name="connsiteY64" fmla="*/ 860230 h 1069780"/>
                    <a:gd name="connsiteX65" fmla="*/ 876300 w 1247775"/>
                    <a:gd name="connsiteY65" fmla="*/ 822130 h 1069780"/>
                    <a:gd name="connsiteX66" fmla="*/ 904875 w 1247775"/>
                    <a:gd name="connsiteY66" fmla="*/ 803080 h 1069780"/>
                    <a:gd name="connsiteX67" fmla="*/ 962025 w 1247775"/>
                    <a:gd name="connsiteY67" fmla="*/ 784030 h 1069780"/>
                    <a:gd name="connsiteX68" fmla="*/ 971550 w 1247775"/>
                    <a:gd name="connsiteY68" fmla="*/ 755455 h 1069780"/>
                    <a:gd name="connsiteX69" fmla="*/ 1000125 w 1247775"/>
                    <a:gd name="connsiteY69" fmla="*/ 698305 h 1069780"/>
                    <a:gd name="connsiteX70" fmla="*/ 971550 w 1247775"/>
                    <a:gd name="connsiteY70" fmla="*/ 641155 h 1069780"/>
                    <a:gd name="connsiteX71" fmla="*/ 962025 w 1247775"/>
                    <a:gd name="connsiteY71" fmla="*/ 612580 h 1069780"/>
                    <a:gd name="connsiteX72" fmla="*/ 933450 w 1247775"/>
                    <a:gd name="connsiteY72" fmla="*/ 593530 h 1069780"/>
                    <a:gd name="connsiteX73" fmla="*/ 923925 w 1247775"/>
                    <a:gd name="connsiteY73" fmla="*/ 564955 h 1069780"/>
                    <a:gd name="connsiteX74" fmla="*/ 895350 w 1247775"/>
                    <a:gd name="connsiteY74" fmla="*/ 545905 h 1069780"/>
                    <a:gd name="connsiteX75" fmla="*/ 876300 w 1247775"/>
                    <a:gd name="connsiteY75" fmla="*/ 488755 h 1069780"/>
                    <a:gd name="connsiteX76" fmla="*/ 866775 w 1247775"/>
                    <a:gd name="connsiteY76" fmla="*/ 460180 h 1069780"/>
                    <a:gd name="connsiteX77" fmla="*/ 914400 w 1247775"/>
                    <a:gd name="connsiteY77" fmla="*/ 383980 h 1069780"/>
                    <a:gd name="connsiteX78" fmla="*/ 942975 w 1247775"/>
                    <a:gd name="connsiteY78" fmla="*/ 326830 h 1069780"/>
                    <a:gd name="connsiteX79" fmla="*/ 962025 w 1247775"/>
                    <a:gd name="connsiteY79" fmla="*/ 260155 h 1069780"/>
                    <a:gd name="connsiteX80" fmla="*/ 828675 w 1247775"/>
                    <a:gd name="connsiteY80" fmla="*/ 241105 h 1069780"/>
                    <a:gd name="connsiteX81" fmla="*/ 771525 w 1247775"/>
                    <a:gd name="connsiteY81" fmla="*/ 260155 h 1069780"/>
                    <a:gd name="connsiteX82" fmla="*/ 742950 w 1247775"/>
                    <a:gd name="connsiteY82" fmla="*/ 269680 h 1069780"/>
                    <a:gd name="connsiteX83" fmla="*/ 714375 w 1247775"/>
                    <a:gd name="connsiteY83" fmla="*/ 279205 h 1069780"/>
                    <a:gd name="connsiteX84" fmla="*/ 676275 w 1247775"/>
                    <a:gd name="connsiteY84" fmla="*/ 288730 h 1069780"/>
                    <a:gd name="connsiteX85" fmla="*/ 590550 w 1247775"/>
                    <a:gd name="connsiteY85" fmla="*/ 307780 h 1069780"/>
                    <a:gd name="connsiteX86" fmla="*/ 495300 w 1247775"/>
                    <a:gd name="connsiteY86" fmla="*/ 298255 h 1069780"/>
                    <a:gd name="connsiteX87" fmla="*/ 390525 w 1247775"/>
                    <a:gd name="connsiteY87" fmla="*/ 269680 h 1069780"/>
                    <a:gd name="connsiteX88" fmla="*/ 361950 w 1247775"/>
                    <a:gd name="connsiteY88" fmla="*/ 250630 h 1069780"/>
                    <a:gd name="connsiteX89" fmla="*/ 304800 w 1247775"/>
                    <a:gd name="connsiteY89" fmla="*/ 231580 h 1069780"/>
                    <a:gd name="connsiteX90" fmla="*/ 276225 w 1247775"/>
                    <a:gd name="connsiteY90" fmla="*/ 212530 h 1069780"/>
                    <a:gd name="connsiteX91" fmla="*/ 190500 w 1247775"/>
                    <a:gd name="connsiteY91" fmla="*/ 241105 h 1069780"/>
                    <a:gd name="connsiteX92" fmla="*/ 180975 w 1247775"/>
                    <a:gd name="connsiteY92" fmla="*/ 288730 h 1069780"/>
                    <a:gd name="connsiteX93" fmla="*/ 190500 w 1247775"/>
                    <a:gd name="connsiteY93" fmla="*/ 355405 h 1069780"/>
                    <a:gd name="connsiteX94" fmla="*/ 209550 w 1247775"/>
                    <a:gd name="connsiteY94" fmla="*/ 488755 h 1069780"/>
                    <a:gd name="connsiteX95" fmla="*/ 180975 w 1247775"/>
                    <a:gd name="connsiteY95" fmla="*/ 650680 h 1069780"/>
                    <a:gd name="connsiteX96" fmla="*/ 171450 w 1247775"/>
                    <a:gd name="connsiteY96" fmla="*/ 679255 h 1069780"/>
                    <a:gd name="connsiteX97" fmla="*/ 142875 w 1247775"/>
                    <a:gd name="connsiteY97" fmla="*/ 688780 h 1069780"/>
                    <a:gd name="connsiteX98" fmla="*/ 66675 w 1247775"/>
                    <a:gd name="connsiteY98" fmla="*/ 669730 h 1069780"/>
                    <a:gd name="connsiteX99" fmla="*/ 38100 w 1247775"/>
                    <a:gd name="connsiteY99" fmla="*/ 641155 h 1069780"/>
                    <a:gd name="connsiteX100" fmla="*/ 19050 w 1247775"/>
                    <a:gd name="connsiteY100" fmla="*/ 612580 h 1069780"/>
                    <a:gd name="connsiteX101" fmla="*/ 0 w 1247775"/>
                    <a:gd name="connsiteY101" fmla="*/ 526855 h 1069780"/>
                    <a:gd name="connsiteX102" fmla="*/ 9525 w 1247775"/>
                    <a:gd name="connsiteY102" fmla="*/ 431605 h 1069780"/>
                    <a:gd name="connsiteX103" fmla="*/ 9525 w 1247775"/>
                    <a:gd name="connsiteY103" fmla="*/ 393505 h 106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247775" h="1069780">
                      <a:moveTo>
                        <a:pt x="0" y="450655"/>
                      </a:moveTo>
                      <a:cubicBezTo>
                        <a:pt x="15875" y="434780"/>
                        <a:pt x="32841" y="419926"/>
                        <a:pt x="47625" y="403030"/>
                      </a:cubicBezTo>
                      <a:cubicBezTo>
                        <a:pt x="55163" y="394415"/>
                        <a:pt x="65536" y="385846"/>
                        <a:pt x="66675" y="374455"/>
                      </a:cubicBezTo>
                      <a:cubicBezTo>
                        <a:pt x="73893" y="302279"/>
                        <a:pt x="60241" y="323487"/>
                        <a:pt x="38100" y="279205"/>
                      </a:cubicBezTo>
                      <a:cubicBezTo>
                        <a:pt x="33610" y="270225"/>
                        <a:pt x="31750" y="260155"/>
                        <a:pt x="28575" y="250630"/>
                      </a:cubicBezTo>
                      <a:cubicBezTo>
                        <a:pt x="31750" y="193480"/>
                        <a:pt x="32673" y="136160"/>
                        <a:pt x="38100" y="79180"/>
                      </a:cubicBezTo>
                      <a:cubicBezTo>
                        <a:pt x="39052" y="69185"/>
                        <a:pt x="41353" y="58445"/>
                        <a:pt x="47625" y="50605"/>
                      </a:cubicBezTo>
                      <a:cubicBezTo>
                        <a:pt x="54776" y="41666"/>
                        <a:pt x="66675" y="37905"/>
                        <a:pt x="76200" y="31555"/>
                      </a:cubicBezTo>
                      <a:cubicBezTo>
                        <a:pt x="104031" y="-10191"/>
                        <a:pt x="87217" y="-3791"/>
                        <a:pt x="152400" y="12505"/>
                      </a:cubicBezTo>
                      <a:cubicBezTo>
                        <a:pt x="171881" y="17375"/>
                        <a:pt x="209550" y="31555"/>
                        <a:pt x="209550" y="31555"/>
                      </a:cubicBezTo>
                      <a:cubicBezTo>
                        <a:pt x="215900" y="41080"/>
                        <a:pt x="219661" y="52979"/>
                        <a:pt x="228600" y="60130"/>
                      </a:cubicBezTo>
                      <a:cubicBezTo>
                        <a:pt x="236440" y="66402"/>
                        <a:pt x="248195" y="65165"/>
                        <a:pt x="257175" y="69655"/>
                      </a:cubicBezTo>
                      <a:cubicBezTo>
                        <a:pt x="331033" y="106584"/>
                        <a:pt x="242501" y="74289"/>
                        <a:pt x="314325" y="98230"/>
                      </a:cubicBezTo>
                      <a:cubicBezTo>
                        <a:pt x="323850" y="107755"/>
                        <a:pt x="331125" y="120263"/>
                        <a:pt x="342900" y="126805"/>
                      </a:cubicBezTo>
                      <a:cubicBezTo>
                        <a:pt x="360453" y="136557"/>
                        <a:pt x="381000" y="139505"/>
                        <a:pt x="400050" y="145855"/>
                      </a:cubicBezTo>
                      <a:cubicBezTo>
                        <a:pt x="441044" y="159520"/>
                        <a:pt x="418885" y="152945"/>
                        <a:pt x="466725" y="164905"/>
                      </a:cubicBezTo>
                      <a:cubicBezTo>
                        <a:pt x="542925" y="161730"/>
                        <a:pt x="619267" y="161014"/>
                        <a:pt x="695325" y="155380"/>
                      </a:cubicBezTo>
                      <a:cubicBezTo>
                        <a:pt x="705338" y="154638"/>
                        <a:pt x="714055" y="147824"/>
                        <a:pt x="723900" y="145855"/>
                      </a:cubicBezTo>
                      <a:cubicBezTo>
                        <a:pt x="745915" y="141452"/>
                        <a:pt x="768350" y="139505"/>
                        <a:pt x="790575" y="136330"/>
                      </a:cubicBezTo>
                      <a:lnTo>
                        <a:pt x="847725" y="117280"/>
                      </a:lnTo>
                      <a:cubicBezTo>
                        <a:pt x="857250" y="114105"/>
                        <a:pt x="867320" y="112245"/>
                        <a:pt x="876300" y="107755"/>
                      </a:cubicBezTo>
                      <a:cubicBezTo>
                        <a:pt x="889000" y="101405"/>
                        <a:pt x="902072" y="95750"/>
                        <a:pt x="914400" y="88705"/>
                      </a:cubicBezTo>
                      <a:cubicBezTo>
                        <a:pt x="924339" y="83025"/>
                        <a:pt x="932453" y="74164"/>
                        <a:pt x="942975" y="69655"/>
                      </a:cubicBezTo>
                      <a:cubicBezTo>
                        <a:pt x="955007" y="64498"/>
                        <a:pt x="968375" y="63305"/>
                        <a:pt x="981075" y="60130"/>
                      </a:cubicBezTo>
                      <a:cubicBezTo>
                        <a:pt x="1019175" y="63305"/>
                        <a:pt x="1057478" y="64602"/>
                        <a:pt x="1095375" y="69655"/>
                      </a:cubicBezTo>
                      <a:cubicBezTo>
                        <a:pt x="1105327" y="70982"/>
                        <a:pt x="1116110" y="72908"/>
                        <a:pt x="1123950" y="79180"/>
                      </a:cubicBezTo>
                      <a:cubicBezTo>
                        <a:pt x="1132889" y="86331"/>
                        <a:pt x="1138351" y="97294"/>
                        <a:pt x="1143000" y="107755"/>
                      </a:cubicBezTo>
                      <a:cubicBezTo>
                        <a:pt x="1151155" y="126105"/>
                        <a:pt x="1162050" y="164905"/>
                        <a:pt x="1162050" y="164905"/>
                      </a:cubicBezTo>
                      <a:cubicBezTo>
                        <a:pt x="1158875" y="190305"/>
                        <a:pt x="1157888" y="216076"/>
                        <a:pt x="1152525" y="241105"/>
                      </a:cubicBezTo>
                      <a:cubicBezTo>
                        <a:pt x="1148318" y="260740"/>
                        <a:pt x="1139825" y="279205"/>
                        <a:pt x="1133475" y="298255"/>
                      </a:cubicBezTo>
                      <a:cubicBezTo>
                        <a:pt x="1130300" y="307780"/>
                        <a:pt x="1129519" y="318476"/>
                        <a:pt x="1123950" y="326830"/>
                      </a:cubicBezTo>
                      <a:lnTo>
                        <a:pt x="1104900" y="355405"/>
                      </a:lnTo>
                      <a:cubicBezTo>
                        <a:pt x="1101725" y="368105"/>
                        <a:pt x="1095375" y="380414"/>
                        <a:pt x="1095375" y="393505"/>
                      </a:cubicBezTo>
                      <a:cubicBezTo>
                        <a:pt x="1095375" y="494238"/>
                        <a:pt x="1098689" y="489171"/>
                        <a:pt x="1123950" y="564955"/>
                      </a:cubicBezTo>
                      <a:cubicBezTo>
                        <a:pt x="1127570" y="575815"/>
                        <a:pt x="1137880" y="583291"/>
                        <a:pt x="1143000" y="593530"/>
                      </a:cubicBezTo>
                      <a:cubicBezTo>
                        <a:pt x="1147490" y="602510"/>
                        <a:pt x="1148035" y="613125"/>
                        <a:pt x="1152525" y="622105"/>
                      </a:cubicBezTo>
                      <a:cubicBezTo>
                        <a:pt x="1160008" y="637070"/>
                        <a:pt x="1192959" y="678713"/>
                        <a:pt x="1200150" y="688780"/>
                      </a:cubicBezTo>
                      <a:cubicBezTo>
                        <a:pt x="1206804" y="698095"/>
                        <a:pt x="1211105" y="709260"/>
                        <a:pt x="1219200" y="717355"/>
                      </a:cubicBezTo>
                      <a:cubicBezTo>
                        <a:pt x="1227295" y="725450"/>
                        <a:pt x="1238250" y="730055"/>
                        <a:pt x="1247775" y="736405"/>
                      </a:cubicBezTo>
                      <a:cubicBezTo>
                        <a:pt x="1220429" y="845788"/>
                        <a:pt x="1258667" y="710990"/>
                        <a:pt x="1219200" y="803080"/>
                      </a:cubicBezTo>
                      <a:cubicBezTo>
                        <a:pt x="1214043" y="815112"/>
                        <a:pt x="1214832" y="829148"/>
                        <a:pt x="1209675" y="841180"/>
                      </a:cubicBezTo>
                      <a:cubicBezTo>
                        <a:pt x="1194153" y="877399"/>
                        <a:pt x="1190272" y="865286"/>
                        <a:pt x="1162050" y="888805"/>
                      </a:cubicBezTo>
                      <a:cubicBezTo>
                        <a:pt x="1114484" y="928443"/>
                        <a:pt x="1155118" y="910166"/>
                        <a:pt x="1104900" y="926905"/>
                      </a:cubicBezTo>
                      <a:cubicBezTo>
                        <a:pt x="1095375" y="933255"/>
                        <a:pt x="1086847" y="941446"/>
                        <a:pt x="1076325" y="945955"/>
                      </a:cubicBezTo>
                      <a:cubicBezTo>
                        <a:pt x="980617" y="986973"/>
                        <a:pt x="1109129" y="910503"/>
                        <a:pt x="981075" y="974530"/>
                      </a:cubicBezTo>
                      <a:cubicBezTo>
                        <a:pt x="962025" y="984055"/>
                        <a:pt x="943585" y="994913"/>
                        <a:pt x="923925" y="1003105"/>
                      </a:cubicBezTo>
                      <a:cubicBezTo>
                        <a:pt x="905389" y="1010828"/>
                        <a:pt x="885825" y="1015805"/>
                        <a:pt x="866775" y="1022155"/>
                      </a:cubicBezTo>
                      <a:lnTo>
                        <a:pt x="809625" y="1041205"/>
                      </a:lnTo>
                      <a:lnTo>
                        <a:pt x="781050" y="1050730"/>
                      </a:lnTo>
                      <a:cubicBezTo>
                        <a:pt x="771525" y="1053905"/>
                        <a:pt x="762414" y="1058835"/>
                        <a:pt x="752475" y="1060255"/>
                      </a:cubicBezTo>
                      <a:lnTo>
                        <a:pt x="685800" y="1069780"/>
                      </a:lnTo>
                      <a:cubicBezTo>
                        <a:pt x="666750" y="1066605"/>
                        <a:pt x="646972" y="1066362"/>
                        <a:pt x="628650" y="1060255"/>
                      </a:cubicBezTo>
                      <a:cubicBezTo>
                        <a:pt x="576537" y="1042884"/>
                        <a:pt x="617012" y="1045708"/>
                        <a:pt x="590550" y="1012630"/>
                      </a:cubicBezTo>
                      <a:cubicBezTo>
                        <a:pt x="583399" y="1003691"/>
                        <a:pt x="571500" y="999930"/>
                        <a:pt x="561975" y="993580"/>
                      </a:cubicBezTo>
                      <a:lnTo>
                        <a:pt x="523875" y="879280"/>
                      </a:lnTo>
                      <a:cubicBezTo>
                        <a:pt x="516635" y="857560"/>
                        <a:pt x="485775" y="822130"/>
                        <a:pt x="485775" y="822130"/>
                      </a:cubicBezTo>
                      <a:cubicBezTo>
                        <a:pt x="488950" y="803080"/>
                        <a:pt x="481644" y="778636"/>
                        <a:pt x="495300" y="764980"/>
                      </a:cubicBezTo>
                      <a:cubicBezTo>
                        <a:pt x="504557" y="755723"/>
                        <a:pt x="520621" y="771665"/>
                        <a:pt x="533400" y="774505"/>
                      </a:cubicBezTo>
                      <a:cubicBezTo>
                        <a:pt x="549204" y="778017"/>
                        <a:pt x="565150" y="780855"/>
                        <a:pt x="581025" y="784030"/>
                      </a:cubicBezTo>
                      <a:lnTo>
                        <a:pt x="619125" y="841180"/>
                      </a:lnTo>
                      <a:cubicBezTo>
                        <a:pt x="625475" y="850705"/>
                        <a:pt x="627315" y="866135"/>
                        <a:pt x="638175" y="869755"/>
                      </a:cubicBezTo>
                      <a:lnTo>
                        <a:pt x="695325" y="888805"/>
                      </a:lnTo>
                      <a:lnTo>
                        <a:pt x="723900" y="898330"/>
                      </a:lnTo>
                      <a:cubicBezTo>
                        <a:pt x="742014" y="894707"/>
                        <a:pt x="780574" y="889043"/>
                        <a:pt x="800100" y="879280"/>
                      </a:cubicBezTo>
                      <a:cubicBezTo>
                        <a:pt x="810339" y="874160"/>
                        <a:pt x="819150" y="866580"/>
                        <a:pt x="828675" y="860230"/>
                      </a:cubicBezTo>
                      <a:cubicBezTo>
                        <a:pt x="860788" y="812060"/>
                        <a:pt x="830292" y="845134"/>
                        <a:pt x="876300" y="822130"/>
                      </a:cubicBezTo>
                      <a:cubicBezTo>
                        <a:pt x="886539" y="817010"/>
                        <a:pt x="894414" y="807729"/>
                        <a:pt x="904875" y="803080"/>
                      </a:cubicBezTo>
                      <a:cubicBezTo>
                        <a:pt x="923225" y="794925"/>
                        <a:pt x="962025" y="784030"/>
                        <a:pt x="962025" y="784030"/>
                      </a:cubicBezTo>
                      <a:cubicBezTo>
                        <a:pt x="965200" y="774505"/>
                        <a:pt x="967060" y="764435"/>
                        <a:pt x="971550" y="755455"/>
                      </a:cubicBezTo>
                      <a:cubicBezTo>
                        <a:pt x="1008479" y="681597"/>
                        <a:pt x="976184" y="770129"/>
                        <a:pt x="1000125" y="698305"/>
                      </a:cubicBezTo>
                      <a:cubicBezTo>
                        <a:pt x="976184" y="626481"/>
                        <a:pt x="1008479" y="715013"/>
                        <a:pt x="971550" y="641155"/>
                      </a:cubicBezTo>
                      <a:cubicBezTo>
                        <a:pt x="967060" y="632175"/>
                        <a:pt x="968297" y="620420"/>
                        <a:pt x="962025" y="612580"/>
                      </a:cubicBezTo>
                      <a:cubicBezTo>
                        <a:pt x="954874" y="603641"/>
                        <a:pt x="942975" y="599880"/>
                        <a:pt x="933450" y="593530"/>
                      </a:cubicBezTo>
                      <a:cubicBezTo>
                        <a:pt x="930275" y="584005"/>
                        <a:pt x="930197" y="572795"/>
                        <a:pt x="923925" y="564955"/>
                      </a:cubicBezTo>
                      <a:cubicBezTo>
                        <a:pt x="916774" y="556016"/>
                        <a:pt x="901417" y="555613"/>
                        <a:pt x="895350" y="545905"/>
                      </a:cubicBezTo>
                      <a:cubicBezTo>
                        <a:pt x="884707" y="528877"/>
                        <a:pt x="882650" y="507805"/>
                        <a:pt x="876300" y="488755"/>
                      </a:cubicBezTo>
                      <a:lnTo>
                        <a:pt x="866775" y="460180"/>
                      </a:lnTo>
                      <a:cubicBezTo>
                        <a:pt x="889445" y="392170"/>
                        <a:pt x="869117" y="414169"/>
                        <a:pt x="914400" y="383980"/>
                      </a:cubicBezTo>
                      <a:cubicBezTo>
                        <a:pt x="938341" y="312156"/>
                        <a:pt x="906046" y="400688"/>
                        <a:pt x="942975" y="326830"/>
                      </a:cubicBezTo>
                      <a:cubicBezTo>
                        <a:pt x="949807" y="313165"/>
                        <a:pt x="958973" y="272362"/>
                        <a:pt x="962025" y="260155"/>
                      </a:cubicBezTo>
                      <a:cubicBezTo>
                        <a:pt x="923650" y="202592"/>
                        <a:pt x="948098" y="221201"/>
                        <a:pt x="828675" y="241105"/>
                      </a:cubicBezTo>
                      <a:cubicBezTo>
                        <a:pt x="808868" y="244406"/>
                        <a:pt x="790575" y="253805"/>
                        <a:pt x="771525" y="260155"/>
                      </a:cubicBezTo>
                      <a:lnTo>
                        <a:pt x="742950" y="269680"/>
                      </a:lnTo>
                      <a:cubicBezTo>
                        <a:pt x="733425" y="272855"/>
                        <a:pt x="724115" y="276770"/>
                        <a:pt x="714375" y="279205"/>
                      </a:cubicBezTo>
                      <a:cubicBezTo>
                        <a:pt x="701675" y="282380"/>
                        <a:pt x="689054" y="285890"/>
                        <a:pt x="676275" y="288730"/>
                      </a:cubicBezTo>
                      <a:cubicBezTo>
                        <a:pt x="567444" y="312915"/>
                        <a:pt x="683468" y="284551"/>
                        <a:pt x="590550" y="307780"/>
                      </a:cubicBezTo>
                      <a:cubicBezTo>
                        <a:pt x="558800" y="304605"/>
                        <a:pt x="526774" y="303501"/>
                        <a:pt x="495300" y="298255"/>
                      </a:cubicBezTo>
                      <a:cubicBezTo>
                        <a:pt x="452330" y="291093"/>
                        <a:pt x="427460" y="281992"/>
                        <a:pt x="390525" y="269680"/>
                      </a:cubicBezTo>
                      <a:cubicBezTo>
                        <a:pt x="381000" y="263330"/>
                        <a:pt x="372411" y="255279"/>
                        <a:pt x="361950" y="250630"/>
                      </a:cubicBezTo>
                      <a:cubicBezTo>
                        <a:pt x="343600" y="242475"/>
                        <a:pt x="304800" y="231580"/>
                        <a:pt x="304800" y="231580"/>
                      </a:cubicBezTo>
                      <a:cubicBezTo>
                        <a:pt x="295275" y="225230"/>
                        <a:pt x="287603" y="213794"/>
                        <a:pt x="276225" y="212530"/>
                      </a:cubicBezTo>
                      <a:cubicBezTo>
                        <a:pt x="232227" y="207641"/>
                        <a:pt x="220655" y="221001"/>
                        <a:pt x="190500" y="241105"/>
                      </a:cubicBezTo>
                      <a:cubicBezTo>
                        <a:pt x="187325" y="256980"/>
                        <a:pt x="180975" y="272541"/>
                        <a:pt x="180975" y="288730"/>
                      </a:cubicBezTo>
                      <a:cubicBezTo>
                        <a:pt x="180975" y="311181"/>
                        <a:pt x="187086" y="333215"/>
                        <a:pt x="190500" y="355405"/>
                      </a:cubicBezTo>
                      <a:cubicBezTo>
                        <a:pt x="208811" y="474426"/>
                        <a:pt x="191562" y="344852"/>
                        <a:pt x="209550" y="488755"/>
                      </a:cubicBezTo>
                      <a:cubicBezTo>
                        <a:pt x="198207" y="613528"/>
                        <a:pt x="211115" y="560261"/>
                        <a:pt x="180975" y="650680"/>
                      </a:cubicBezTo>
                      <a:cubicBezTo>
                        <a:pt x="177800" y="660205"/>
                        <a:pt x="180975" y="676080"/>
                        <a:pt x="171450" y="679255"/>
                      </a:cubicBezTo>
                      <a:lnTo>
                        <a:pt x="142875" y="688780"/>
                      </a:lnTo>
                      <a:cubicBezTo>
                        <a:pt x="136005" y="687406"/>
                        <a:pt x="79227" y="678098"/>
                        <a:pt x="66675" y="669730"/>
                      </a:cubicBezTo>
                      <a:cubicBezTo>
                        <a:pt x="55467" y="662258"/>
                        <a:pt x="46724" y="651503"/>
                        <a:pt x="38100" y="641155"/>
                      </a:cubicBezTo>
                      <a:cubicBezTo>
                        <a:pt x="30771" y="632361"/>
                        <a:pt x="24170" y="622819"/>
                        <a:pt x="19050" y="612580"/>
                      </a:cubicBezTo>
                      <a:cubicBezTo>
                        <a:pt x="7326" y="589132"/>
                        <a:pt x="3658" y="548805"/>
                        <a:pt x="0" y="526855"/>
                      </a:cubicBezTo>
                      <a:cubicBezTo>
                        <a:pt x="3175" y="495105"/>
                        <a:pt x="4673" y="463142"/>
                        <a:pt x="9525" y="431605"/>
                      </a:cubicBezTo>
                      <a:cubicBezTo>
                        <a:pt x="15362" y="393663"/>
                        <a:pt x="28434" y="412414"/>
                        <a:pt x="9525" y="393505"/>
                      </a:cubicBezTo>
                    </a:path>
                  </a:pathLst>
                </a:custGeom>
                <a:solidFill>
                  <a:schemeClr val="accent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Freeform 50"/>
                <p:cNvSpPr/>
                <p:nvPr/>
              </p:nvSpPr>
              <p:spPr>
                <a:xfrm>
                  <a:off x="5172075" y="2028825"/>
                  <a:ext cx="523875" cy="390525"/>
                </a:xfrm>
                <a:custGeom>
                  <a:avLst/>
                  <a:gdLst>
                    <a:gd name="connsiteX0" fmla="*/ 190500 w 523875"/>
                    <a:gd name="connsiteY0" fmla="*/ 161925 h 390525"/>
                    <a:gd name="connsiteX1" fmla="*/ 295275 w 523875"/>
                    <a:gd name="connsiteY1" fmla="*/ 161925 h 390525"/>
                    <a:gd name="connsiteX2" fmla="*/ 352425 w 523875"/>
                    <a:gd name="connsiteY2" fmla="*/ 180975 h 390525"/>
                    <a:gd name="connsiteX3" fmla="*/ 485775 w 523875"/>
                    <a:gd name="connsiteY3" fmla="*/ 152400 h 390525"/>
                    <a:gd name="connsiteX4" fmla="*/ 504825 w 523875"/>
                    <a:gd name="connsiteY4" fmla="*/ 123825 h 390525"/>
                    <a:gd name="connsiteX5" fmla="*/ 523875 w 523875"/>
                    <a:gd name="connsiteY5" fmla="*/ 66675 h 390525"/>
                    <a:gd name="connsiteX6" fmla="*/ 342900 w 523875"/>
                    <a:gd name="connsiteY6" fmla="*/ 38100 h 390525"/>
                    <a:gd name="connsiteX7" fmla="*/ 238125 w 523875"/>
                    <a:gd name="connsiteY7" fmla="*/ 9525 h 390525"/>
                    <a:gd name="connsiteX8" fmla="*/ 209550 w 523875"/>
                    <a:gd name="connsiteY8" fmla="*/ 0 h 390525"/>
                    <a:gd name="connsiteX9" fmla="*/ 95250 w 523875"/>
                    <a:gd name="connsiteY9" fmla="*/ 19050 h 390525"/>
                    <a:gd name="connsiteX10" fmla="*/ 38100 w 523875"/>
                    <a:gd name="connsiteY10" fmla="*/ 57150 h 390525"/>
                    <a:gd name="connsiteX11" fmla="*/ 19050 w 523875"/>
                    <a:gd name="connsiteY11" fmla="*/ 85725 h 390525"/>
                    <a:gd name="connsiteX12" fmla="*/ 0 w 523875"/>
                    <a:gd name="connsiteY12" fmla="*/ 142875 h 390525"/>
                    <a:gd name="connsiteX13" fmla="*/ 9525 w 523875"/>
                    <a:gd name="connsiteY13" fmla="*/ 190500 h 390525"/>
                    <a:gd name="connsiteX14" fmla="*/ 38100 w 523875"/>
                    <a:gd name="connsiteY14" fmla="*/ 180975 h 390525"/>
                    <a:gd name="connsiteX15" fmla="*/ 161925 w 523875"/>
                    <a:gd name="connsiteY15" fmla="*/ 190500 h 390525"/>
                    <a:gd name="connsiteX16" fmla="*/ 180975 w 523875"/>
                    <a:gd name="connsiteY16" fmla="*/ 247650 h 390525"/>
                    <a:gd name="connsiteX17" fmla="*/ 238125 w 523875"/>
                    <a:gd name="connsiteY17" fmla="*/ 333375 h 390525"/>
                    <a:gd name="connsiteX18" fmla="*/ 285750 w 523875"/>
                    <a:gd name="connsiteY18" fmla="*/ 381000 h 390525"/>
                    <a:gd name="connsiteX19" fmla="*/ 333375 w 523875"/>
                    <a:gd name="connsiteY19" fmla="*/ 390525 h 390525"/>
                    <a:gd name="connsiteX20" fmla="*/ 419100 w 523875"/>
                    <a:gd name="connsiteY20" fmla="*/ 352425 h 390525"/>
                    <a:gd name="connsiteX21" fmla="*/ 428625 w 523875"/>
                    <a:gd name="connsiteY21" fmla="*/ 323850 h 390525"/>
                    <a:gd name="connsiteX22" fmla="*/ 400050 w 523875"/>
                    <a:gd name="connsiteY22" fmla="*/ 314325 h 390525"/>
                    <a:gd name="connsiteX23" fmla="*/ 371475 w 523875"/>
                    <a:gd name="connsiteY23" fmla="*/ 295275 h 390525"/>
                    <a:gd name="connsiteX24" fmla="*/ 361950 w 523875"/>
                    <a:gd name="connsiteY24" fmla="*/ 266700 h 390525"/>
                    <a:gd name="connsiteX25" fmla="*/ 333375 w 523875"/>
                    <a:gd name="connsiteY25" fmla="*/ 238125 h 390525"/>
                    <a:gd name="connsiteX26" fmla="*/ 314325 w 523875"/>
                    <a:gd name="connsiteY26" fmla="*/ 18097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3875" h="390525">
                      <a:moveTo>
                        <a:pt x="190500" y="161925"/>
                      </a:moveTo>
                      <a:cubicBezTo>
                        <a:pt x="245712" y="150883"/>
                        <a:pt x="235696" y="147030"/>
                        <a:pt x="295275" y="161925"/>
                      </a:cubicBezTo>
                      <a:cubicBezTo>
                        <a:pt x="314756" y="166795"/>
                        <a:pt x="352425" y="180975"/>
                        <a:pt x="352425" y="180975"/>
                      </a:cubicBezTo>
                      <a:cubicBezTo>
                        <a:pt x="403728" y="176311"/>
                        <a:pt x="449197" y="188978"/>
                        <a:pt x="485775" y="152400"/>
                      </a:cubicBezTo>
                      <a:cubicBezTo>
                        <a:pt x="493870" y="144305"/>
                        <a:pt x="500176" y="134286"/>
                        <a:pt x="504825" y="123825"/>
                      </a:cubicBezTo>
                      <a:cubicBezTo>
                        <a:pt x="512980" y="105475"/>
                        <a:pt x="523875" y="66675"/>
                        <a:pt x="523875" y="66675"/>
                      </a:cubicBezTo>
                      <a:cubicBezTo>
                        <a:pt x="427452" y="34534"/>
                        <a:pt x="486746" y="49165"/>
                        <a:pt x="342900" y="38100"/>
                      </a:cubicBezTo>
                      <a:cubicBezTo>
                        <a:pt x="289487" y="20296"/>
                        <a:pt x="324065" y="31010"/>
                        <a:pt x="238125" y="9525"/>
                      </a:cubicBezTo>
                      <a:cubicBezTo>
                        <a:pt x="228385" y="7090"/>
                        <a:pt x="219075" y="3175"/>
                        <a:pt x="209550" y="0"/>
                      </a:cubicBezTo>
                      <a:cubicBezTo>
                        <a:pt x="202400" y="894"/>
                        <a:pt x="116228" y="8561"/>
                        <a:pt x="95250" y="19050"/>
                      </a:cubicBezTo>
                      <a:cubicBezTo>
                        <a:pt x="74772" y="29289"/>
                        <a:pt x="38100" y="57150"/>
                        <a:pt x="38100" y="57150"/>
                      </a:cubicBezTo>
                      <a:cubicBezTo>
                        <a:pt x="31750" y="66675"/>
                        <a:pt x="23699" y="75264"/>
                        <a:pt x="19050" y="85725"/>
                      </a:cubicBezTo>
                      <a:cubicBezTo>
                        <a:pt x="10895" y="104075"/>
                        <a:pt x="0" y="142875"/>
                        <a:pt x="0" y="142875"/>
                      </a:cubicBezTo>
                      <a:cubicBezTo>
                        <a:pt x="3175" y="158750"/>
                        <a:pt x="-1923" y="179052"/>
                        <a:pt x="9525" y="190500"/>
                      </a:cubicBezTo>
                      <a:cubicBezTo>
                        <a:pt x="16625" y="197600"/>
                        <a:pt x="28060" y="180975"/>
                        <a:pt x="38100" y="180975"/>
                      </a:cubicBezTo>
                      <a:cubicBezTo>
                        <a:pt x="79497" y="180975"/>
                        <a:pt x="120650" y="187325"/>
                        <a:pt x="161925" y="190500"/>
                      </a:cubicBezTo>
                      <a:cubicBezTo>
                        <a:pt x="168275" y="209550"/>
                        <a:pt x="169836" y="230942"/>
                        <a:pt x="180975" y="247650"/>
                      </a:cubicBezTo>
                      <a:lnTo>
                        <a:pt x="238125" y="333375"/>
                      </a:lnTo>
                      <a:cubicBezTo>
                        <a:pt x="253647" y="356658"/>
                        <a:pt x="257528" y="370417"/>
                        <a:pt x="285750" y="381000"/>
                      </a:cubicBezTo>
                      <a:cubicBezTo>
                        <a:pt x="300909" y="386684"/>
                        <a:pt x="317500" y="387350"/>
                        <a:pt x="333375" y="390525"/>
                      </a:cubicBezTo>
                      <a:cubicBezTo>
                        <a:pt x="401385" y="367855"/>
                        <a:pt x="373817" y="382614"/>
                        <a:pt x="419100" y="352425"/>
                      </a:cubicBezTo>
                      <a:cubicBezTo>
                        <a:pt x="422275" y="342900"/>
                        <a:pt x="433115" y="332830"/>
                        <a:pt x="428625" y="323850"/>
                      </a:cubicBezTo>
                      <a:cubicBezTo>
                        <a:pt x="424135" y="314870"/>
                        <a:pt x="409030" y="318815"/>
                        <a:pt x="400050" y="314325"/>
                      </a:cubicBezTo>
                      <a:cubicBezTo>
                        <a:pt x="389811" y="309205"/>
                        <a:pt x="381000" y="301625"/>
                        <a:pt x="371475" y="295275"/>
                      </a:cubicBezTo>
                      <a:cubicBezTo>
                        <a:pt x="368300" y="285750"/>
                        <a:pt x="367519" y="275054"/>
                        <a:pt x="361950" y="266700"/>
                      </a:cubicBezTo>
                      <a:cubicBezTo>
                        <a:pt x="354478" y="255492"/>
                        <a:pt x="339917" y="249900"/>
                        <a:pt x="333375" y="238125"/>
                      </a:cubicBezTo>
                      <a:cubicBezTo>
                        <a:pt x="323623" y="220572"/>
                        <a:pt x="314325" y="180975"/>
                        <a:pt x="314325" y="180975"/>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Freeform 51"/>
                <p:cNvSpPr/>
                <p:nvPr/>
              </p:nvSpPr>
              <p:spPr>
                <a:xfrm>
                  <a:off x="5191125" y="2228850"/>
                  <a:ext cx="572050" cy="333375"/>
                </a:xfrm>
                <a:custGeom>
                  <a:avLst/>
                  <a:gdLst>
                    <a:gd name="connsiteX0" fmla="*/ 571500 w 572050"/>
                    <a:gd name="connsiteY0" fmla="*/ 190500 h 333375"/>
                    <a:gd name="connsiteX1" fmla="*/ 523875 w 572050"/>
                    <a:gd name="connsiteY1" fmla="*/ 209550 h 333375"/>
                    <a:gd name="connsiteX2" fmla="*/ 495300 w 572050"/>
                    <a:gd name="connsiteY2" fmla="*/ 219075 h 333375"/>
                    <a:gd name="connsiteX3" fmla="*/ 428625 w 572050"/>
                    <a:gd name="connsiteY3" fmla="*/ 200025 h 333375"/>
                    <a:gd name="connsiteX4" fmla="*/ 419100 w 572050"/>
                    <a:gd name="connsiteY4" fmla="*/ 228600 h 333375"/>
                    <a:gd name="connsiteX5" fmla="*/ 381000 w 572050"/>
                    <a:gd name="connsiteY5" fmla="*/ 285750 h 333375"/>
                    <a:gd name="connsiteX6" fmla="*/ 295275 w 572050"/>
                    <a:gd name="connsiteY6" fmla="*/ 333375 h 333375"/>
                    <a:gd name="connsiteX7" fmla="*/ 238125 w 572050"/>
                    <a:gd name="connsiteY7" fmla="*/ 295275 h 333375"/>
                    <a:gd name="connsiteX8" fmla="*/ 228600 w 572050"/>
                    <a:gd name="connsiteY8" fmla="*/ 266700 h 333375"/>
                    <a:gd name="connsiteX9" fmla="*/ 161925 w 572050"/>
                    <a:gd name="connsiteY9" fmla="*/ 180975 h 333375"/>
                    <a:gd name="connsiteX10" fmla="*/ 133350 w 572050"/>
                    <a:gd name="connsiteY10" fmla="*/ 161925 h 333375"/>
                    <a:gd name="connsiteX11" fmla="*/ 76200 w 572050"/>
                    <a:gd name="connsiteY11" fmla="*/ 142875 h 333375"/>
                    <a:gd name="connsiteX12" fmla="*/ 47625 w 572050"/>
                    <a:gd name="connsiteY12" fmla="*/ 152400 h 333375"/>
                    <a:gd name="connsiteX13" fmla="*/ 19050 w 572050"/>
                    <a:gd name="connsiteY13" fmla="*/ 171450 h 333375"/>
                    <a:gd name="connsiteX14" fmla="*/ 0 w 572050"/>
                    <a:gd name="connsiteY14" fmla="*/ 142875 h 333375"/>
                    <a:gd name="connsiteX15" fmla="*/ 28575 w 572050"/>
                    <a:gd name="connsiteY15" fmla="*/ 85725 h 333375"/>
                    <a:gd name="connsiteX16" fmla="*/ 57150 w 572050"/>
                    <a:gd name="connsiteY16" fmla="*/ 76200 h 333375"/>
                    <a:gd name="connsiteX17" fmla="*/ 85725 w 572050"/>
                    <a:gd name="connsiteY17" fmla="*/ 57150 h 333375"/>
                    <a:gd name="connsiteX18" fmla="*/ 104775 w 572050"/>
                    <a:gd name="connsiteY18" fmla="*/ 0 h 333375"/>
                    <a:gd name="connsiteX19" fmla="*/ 152400 w 572050"/>
                    <a:gd name="connsiteY19" fmla="*/ 66675 h 333375"/>
                    <a:gd name="connsiteX20" fmla="*/ 219075 w 572050"/>
                    <a:gd name="connsiteY20" fmla="*/ 142875 h 333375"/>
                    <a:gd name="connsiteX21" fmla="*/ 228600 w 572050"/>
                    <a:gd name="connsiteY21" fmla="*/ 171450 h 333375"/>
                    <a:gd name="connsiteX22" fmla="*/ 257175 w 572050"/>
                    <a:gd name="connsiteY22" fmla="*/ 180975 h 333375"/>
                    <a:gd name="connsiteX23" fmla="*/ 352425 w 572050"/>
                    <a:gd name="connsiteY23" fmla="*/ 209550 h 333375"/>
                    <a:gd name="connsiteX24" fmla="*/ 409575 w 572050"/>
                    <a:gd name="connsiteY24" fmla="*/ 171450 h 333375"/>
                    <a:gd name="connsiteX25" fmla="*/ 438150 w 572050"/>
                    <a:gd name="connsiteY25" fmla="*/ 152400 h 333375"/>
                    <a:gd name="connsiteX26" fmla="*/ 457200 w 572050"/>
                    <a:gd name="connsiteY26" fmla="*/ 123825 h 333375"/>
                    <a:gd name="connsiteX27" fmla="*/ 485775 w 572050"/>
                    <a:gd name="connsiteY27" fmla="*/ 104775 h 333375"/>
                    <a:gd name="connsiteX28" fmla="*/ 514350 w 572050"/>
                    <a:gd name="connsiteY28" fmla="*/ 76200 h 333375"/>
                    <a:gd name="connsiteX29" fmla="*/ 542925 w 572050"/>
                    <a:gd name="connsiteY29" fmla="*/ 95250 h 333375"/>
                    <a:gd name="connsiteX30" fmla="*/ 571500 w 572050"/>
                    <a:gd name="connsiteY30" fmla="*/ 1905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2050" h="333375">
                      <a:moveTo>
                        <a:pt x="571500" y="190500"/>
                      </a:moveTo>
                      <a:cubicBezTo>
                        <a:pt x="568325" y="209550"/>
                        <a:pt x="539884" y="203547"/>
                        <a:pt x="523875" y="209550"/>
                      </a:cubicBezTo>
                      <a:cubicBezTo>
                        <a:pt x="514474" y="213075"/>
                        <a:pt x="505340" y="219075"/>
                        <a:pt x="495300" y="219075"/>
                      </a:cubicBezTo>
                      <a:cubicBezTo>
                        <a:pt x="483340" y="219075"/>
                        <a:pt x="442100" y="204517"/>
                        <a:pt x="428625" y="200025"/>
                      </a:cubicBezTo>
                      <a:cubicBezTo>
                        <a:pt x="425450" y="209550"/>
                        <a:pt x="423976" y="219823"/>
                        <a:pt x="419100" y="228600"/>
                      </a:cubicBezTo>
                      <a:cubicBezTo>
                        <a:pt x="407981" y="248614"/>
                        <a:pt x="393700" y="266700"/>
                        <a:pt x="381000" y="285750"/>
                      </a:cubicBezTo>
                      <a:cubicBezTo>
                        <a:pt x="362285" y="313823"/>
                        <a:pt x="325052" y="323449"/>
                        <a:pt x="295275" y="333375"/>
                      </a:cubicBezTo>
                      <a:lnTo>
                        <a:pt x="238125" y="295275"/>
                      </a:lnTo>
                      <a:cubicBezTo>
                        <a:pt x="229771" y="289706"/>
                        <a:pt x="233476" y="275477"/>
                        <a:pt x="228600" y="266700"/>
                      </a:cubicBezTo>
                      <a:cubicBezTo>
                        <a:pt x="210289" y="233740"/>
                        <a:pt x="190650" y="204913"/>
                        <a:pt x="161925" y="180975"/>
                      </a:cubicBezTo>
                      <a:cubicBezTo>
                        <a:pt x="153131" y="173646"/>
                        <a:pt x="143811" y="166574"/>
                        <a:pt x="133350" y="161925"/>
                      </a:cubicBezTo>
                      <a:cubicBezTo>
                        <a:pt x="115000" y="153770"/>
                        <a:pt x="76200" y="142875"/>
                        <a:pt x="76200" y="142875"/>
                      </a:cubicBezTo>
                      <a:cubicBezTo>
                        <a:pt x="66675" y="146050"/>
                        <a:pt x="56605" y="147910"/>
                        <a:pt x="47625" y="152400"/>
                      </a:cubicBezTo>
                      <a:cubicBezTo>
                        <a:pt x="37386" y="157520"/>
                        <a:pt x="30275" y="173695"/>
                        <a:pt x="19050" y="171450"/>
                      </a:cubicBezTo>
                      <a:cubicBezTo>
                        <a:pt x="7825" y="169205"/>
                        <a:pt x="6350" y="152400"/>
                        <a:pt x="0" y="142875"/>
                      </a:cubicBezTo>
                      <a:cubicBezTo>
                        <a:pt x="6275" y="124051"/>
                        <a:pt x="11789" y="99154"/>
                        <a:pt x="28575" y="85725"/>
                      </a:cubicBezTo>
                      <a:cubicBezTo>
                        <a:pt x="36415" y="79453"/>
                        <a:pt x="47625" y="79375"/>
                        <a:pt x="57150" y="76200"/>
                      </a:cubicBezTo>
                      <a:cubicBezTo>
                        <a:pt x="66675" y="69850"/>
                        <a:pt x="79658" y="66858"/>
                        <a:pt x="85725" y="57150"/>
                      </a:cubicBezTo>
                      <a:cubicBezTo>
                        <a:pt x="96368" y="40122"/>
                        <a:pt x="104775" y="0"/>
                        <a:pt x="104775" y="0"/>
                      </a:cubicBezTo>
                      <a:cubicBezTo>
                        <a:pt x="166688" y="20638"/>
                        <a:pt x="101600" y="-9525"/>
                        <a:pt x="152400" y="66675"/>
                      </a:cubicBezTo>
                      <a:cubicBezTo>
                        <a:pt x="196850" y="133350"/>
                        <a:pt x="171450" y="111125"/>
                        <a:pt x="219075" y="142875"/>
                      </a:cubicBezTo>
                      <a:cubicBezTo>
                        <a:pt x="222250" y="152400"/>
                        <a:pt x="221500" y="164350"/>
                        <a:pt x="228600" y="171450"/>
                      </a:cubicBezTo>
                      <a:cubicBezTo>
                        <a:pt x="235700" y="178550"/>
                        <a:pt x="248195" y="176485"/>
                        <a:pt x="257175" y="180975"/>
                      </a:cubicBezTo>
                      <a:cubicBezTo>
                        <a:pt x="326482" y="215629"/>
                        <a:pt x="231169" y="192228"/>
                        <a:pt x="352425" y="209550"/>
                      </a:cubicBezTo>
                      <a:lnTo>
                        <a:pt x="409575" y="171450"/>
                      </a:lnTo>
                      <a:lnTo>
                        <a:pt x="438150" y="152400"/>
                      </a:lnTo>
                      <a:cubicBezTo>
                        <a:pt x="444500" y="142875"/>
                        <a:pt x="449105" y="131920"/>
                        <a:pt x="457200" y="123825"/>
                      </a:cubicBezTo>
                      <a:cubicBezTo>
                        <a:pt x="465295" y="115730"/>
                        <a:pt x="476981" y="112104"/>
                        <a:pt x="485775" y="104775"/>
                      </a:cubicBezTo>
                      <a:cubicBezTo>
                        <a:pt x="496123" y="96151"/>
                        <a:pt x="504825" y="85725"/>
                        <a:pt x="514350" y="76200"/>
                      </a:cubicBezTo>
                      <a:cubicBezTo>
                        <a:pt x="523875" y="82550"/>
                        <a:pt x="536858" y="85542"/>
                        <a:pt x="542925" y="95250"/>
                      </a:cubicBezTo>
                      <a:cubicBezTo>
                        <a:pt x="563983" y="128943"/>
                        <a:pt x="574675" y="171450"/>
                        <a:pt x="571500" y="190500"/>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Freeform 52"/>
                <p:cNvSpPr/>
                <p:nvPr/>
              </p:nvSpPr>
              <p:spPr>
                <a:xfrm>
                  <a:off x="4959151" y="2011222"/>
                  <a:ext cx="231974" cy="265253"/>
                </a:xfrm>
                <a:custGeom>
                  <a:avLst/>
                  <a:gdLst>
                    <a:gd name="connsiteX0" fmla="*/ 3374 w 231974"/>
                    <a:gd name="connsiteY0" fmla="*/ 8078 h 265253"/>
                    <a:gd name="connsiteX1" fmla="*/ 127199 w 231974"/>
                    <a:gd name="connsiteY1" fmla="*/ 8078 h 265253"/>
                    <a:gd name="connsiteX2" fmla="*/ 184349 w 231974"/>
                    <a:gd name="connsiteY2" fmla="*/ 27128 h 265253"/>
                    <a:gd name="connsiteX3" fmla="*/ 231974 w 231974"/>
                    <a:gd name="connsiteY3" fmla="*/ 112853 h 265253"/>
                    <a:gd name="connsiteX4" fmla="*/ 203399 w 231974"/>
                    <a:gd name="connsiteY4" fmla="*/ 198578 h 265253"/>
                    <a:gd name="connsiteX5" fmla="*/ 174824 w 231974"/>
                    <a:gd name="connsiteY5" fmla="*/ 217628 h 265253"/>
                    <a:gd name="connsiteX6" fmla="*/ 165299 w 231974"/>
                    <a:gd name="connsiteY6" fmla="*/ 246203 h 265253"/>
                    <a:gd name="connsiteX7" fmla="*/ 108149 w 231974"/>
                    <a:gd name="connsiteY7" fmla="*/ 265253 h 265253"/>
                    <a:gd name="connsiteX8" fmla="*/ 50999 w 231974"/>
                    <a:gd name="connsiteY8" fmla="*/ 236678 h 265253"/>
                    <a:gd name="connsiteX9" fmla="*/ 41474 w 231974"/>
                    <a:gd name="connsiteY9" fmla="*/ 208103 h 265253"/>
                    <a:gd name="connsiteX10" fmla="*/ 50999 w 231974"/>
                    <a:gd name="connsiteY10" fmla="*/ 141428 h 265253"/>
                    <a:gd name="connsiteX11" fmla="*/ 79574 w 231974"/>
                    <a:gd name="connsiteY11" fmla="*/ 150953 h 265253"/>
                    <a:gd name="connsiteX12" fmla="*/ 127199 w 231974"/>
                    <a:gd name="connsiteY12" fmla="*/ 160478 h 265253"/>
                    <a:gd name="connsiteX13" fmla="*/ 155774 w 231974"/>
                    <a:gd name="connsiteY13" fmla="*/ 141428 h 265253"/>
                    <a:gd name="connsiteX14" fmla="*/ 165299 w 231974"/>
                    <a:gd name="connsiteY14" fmla="*/ 112853 h 265253"/>
                    <a:gd name="connsiteX15" fmla="*/ 136724 w 231974"/>
                    <a:gd name="connsiteY15" fmla="*/ 131903 h 265253"/>
                    <a:gd name="connsiteX16" fmla="*/ 79574 w 231974"/>
                    <a:gd name="connsiteY16" fmla="*/ 150953 h 265253"/>
                    <a:gd name="connsiteX17" fmla="*/ 50999 w 231974"/>
                    <a:gd name="connsiteY17" fmla="*/ 141428 h 265253"/>
                    <a:gd name="connsiteX18" fmla="*/ 31949 w 231974"/>
                    <a:gd name="connsiteY18" fmla="*/ 36653 h 265253"/>
                    <a:gd name="connsiteX19" fmla="*/ 3374 w 231974"/>
                    <a:gd name="connsiteY19" fmla="*/ 8078 h 2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1974" h="265253">
                      <a:moveTo>
                        <a:pt x="3374" y="8078"/>
                      </a:moveTo>
                      <a:cubicBezTo>
                        <a:pt x="19249" y="3316"/>
                        <a:pt x="54819" y="-7432"/>
                        <a:pt x="127199" y="8078"/>
                      </a:cubicBezTo>
                      <a:cubicBezTo>
                        <a:pt x="146834" y="12285"/>
                        <a:pt x="184349" y="27128"/>
                        <a:pt x="184349" y="27128"/>
                      </a:cubicBezTo>
                      <a:cubicBezTo>
                        <a:pt x="228018" y="92632"/>
                        <a:pt x="215209" y="62558"/>
                        <a:pt x="231974" y="112853"/>
                      </a:cubicBezTo>
                      <a:cubicBezTo>
                        <a:pt x="225588" y="151168"/>
                        <a:pt x="230186" y="171791"/>
                        <a:pt x="203399" y="198578"/>
                      </a:cubicBezTo>
                      <a:cubicBezTo>
                        <a:pt x="195304" y="206673"/>
                        <a:pt x="184349" y="211278"/>
                        <a:pt x="174824" y="217628"/>
                      </a:cubicBezTo>
                      <a:cubicBezTo>
                        <a:pt x="171649" y="227153"/>
                        <a:pt x="173469" y="240367"/>
                        <a:pt x="165299" y="246203"/>
                      </a:cubicBezTo>
                      <a:cubicBezTo>
                        <a:pt x="148959" y="257875"/>
                        <a:pt x="108149" y="265253"/>
                        <a:pt x="108149" y="265253"/>
                      </a:cubicBezTo>
                      <a:cubicBezTo>
                        <a:pt x="89325" y="258978"/>
                        <a:pt x="64428" y="253464"/>
                        <a:pt x="50999" y="236678"/>
                      </a:cubicBezTo>
                      <a:cubicBezTo>
                        <a:pt x="44727" y="228838"/>
                        <a:pt x="44649" y="217628"/>
                        <a:pt x="41474" y="208103"/>
                      </a:cubicBezTo>
                      <a:cubicBezTo>
                        <a:pt x="44649" y="185878"/>
                        <a:pt x="38546" y="160108"/>
                        <a:pt x="50999" y="141428"/>
                      </a:cubicBezTo>
                      <a:cubicBezTo>
                        <a:pt x="56568" y="133074"/>
                        <a:pt x="69834" y="148518"/>
                        <a:pt x="79574" y="150953"/>
                      </a:cubicBezTo>
                      <a:cubicBezTo>
                        <a:pt x="95280" y="154880"/>
                        <a:pt x="111324" y="157303"/>
                        <a:pt x="127199" y="160478"/>
                      </a:cubicBezTo>
                      <a:cubicBezTo>
                        <a:pt x="136724" y="154128"/>
                        <a:pt x="148623" y="150367"/>
                        <a:pt x="155774" y="141428"/>
                      </a:cubicBezTo>
                      <a:cubicBezTo>
                        <a:pt x="162046" y="133588"/>
                        <a:pt x="174279" y="117343"/>
                        <a:pt x="165299" y="112853"/>
                      </a:cubicBezTo>
                      <a:cubicBezTo>
                        <a:pt x="155060" y="107733"/>
                        <a:pt x="147185" y="127254"/>
                        <a:pt x="136724" y="131903"/>
                      </a:cubicBezTo>
                      <a:cubicBezTo>
                        <a:pt x="118374" y="140058"/>
                        <a:pt x="79574" y="150953"/>
                        <a:pt x="79574" y="150953"/>
                      </a:cubicBezTo>
                      <a:cubicBezTo>
                        <a:pt x="70049" y="147778"/>
                        <a:pt x="59979" y="145918"/>
                        <a:pt x="50999" y="141428"/>
                      </a:cubicBezTo>
                      <a:cubicBezTo>
                        <a:pt x="35" y="115946"/>
                        <a:pt x="17309" y="109855"/>
                        <a:pt x="31949" y="36653"/>
                      </a:cubicBezTo>
                      <a:cubicBezTo>
                        <a:pt x="32830" y="32250"/>
                        <a:pt x="-12501" y="12840"/>
                        <a:pt x="3374" y="8078"/>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4" name="Freeform 53"/>
                <p:cNvSpPr/>
                <p:nvPr/>
              </p:nvSpPr>
              <p:spPr>
                <a:xfrm>
                  <a:off x="4988204" y="2218588"/>
                  <a:ext cx="298171" cy="324587"/>
                </a:xfrm>
                <a:custGeom>
                  <a:avLst/>
                  <a:gdLst>
                    <a:gd name="connsiteX0" fmla="*/ 145771 w 298171"/>
                    <a:gd name="connsiteY0" fmla="*/ 10262 h 324587"/>
                    <a:gd name="connsiteX1" fmla="*/ 269596 w 298171"/>
                    <a:gd name="connsiteY1" fmla="*/ 10262 h 324587"/>
                    <a:gd name="connsiteX2" fmla="*/ 298171 w 298171"/>
                    <a:gd name="connsiteY2" fmla="*/ 29312 h 324587"/>
                    <a:gd name="connsiteX3" fmla="*/ 288646 w 298171"/>
                    <a:gd name="connsiteY3" fmla="*/ 86462 h 324587"/>
                    <a:gd name="connsiteX4" fmla="*/ 260071 w 298171"/>
                    <a:gd name="connsiteY4" fmla="*/ 95987 h 324587"/>
                    <a:gd name="connsiteX5" fmla="*/ 212446 w 298171"/>
                    <a:gd name="connsiteY5" fmla="*/ 181712 h 324587"/>
                    <a:gd name="connsiteX6" fmla="*/ 183871 w 298171"/>
                    <a:gd name="connsiteY6" fmla="*/ 305537 h 324587"/>
                    <a:gd name="connsiteX7" fmla="*/ 155296 w 298171"/>
                    <a:gd name="connsiteY7" fmla="*/ 324587 h 324587"/>
                    <a:gd name="connsiteX8" fmla="*/ 126721 w 298171"/>
                    <a:gd name="connsiteY8" fmla="*/ 305537 h 324587"/>
                    <a:gd name="connsiteX9" fmla="*/ 98146 w 298171"/>
                    <a:gd name="connsiteY9" fmla="*/ 248387 h 324587"/>
                    <a:gd name="connsiteX10" fmla="*/ 126721 w 298171"/>
                    <a:gd name="connsiteY10" fmla="*/ 153137 h 324587"/>
                    <a:gd name="connsiteX11" fmla="*/ 155296 w 298171"/>
                    <a:gd name="connsiteY11" fmla="*/ 134087 h 324587"/>
                    <a:gd name="connsiteX12" fmla="*/ 183871 w 298171"/>
                    <a:gd name="connsiteY12" fmla="*/ 105512 h 324587"/>
                    <a:gd name="connsiteX13" fmla="*/ 202921 w 298171"/>
                    <a:gd name="connsiteY13" fmla="*/ 76937 h 324587"/>
                    <a:gd name="connsiteX14" fmla="*/ 145771 w 298171"/>
                    <a:gd name="connsiteY14" fmla="*/ 115037 h 324587"/>
                    <a:gd name="connsiteX15" fmla="*/ 12421 w 298171"/>
                    <a:gd name="connsiteY15" fmla="*/ 124562 h 324587"/>
                    <a:gd name="connsiteX16" fmla="*/ 12421 w 298171"/>
                    <a:gd name="connsiteY16" fmla="*/ 48362 h 324587"/>
                    <a:gd name="connsiteX17" fmla="*/ 79096 w 298171"/>
                    <a:gd name="connsiteY17" fmla="*/ 67412 h 324587"/>
                    <a:gd name="connsiteX18" fmla="*/ 145771 w 298171"/>
                    <a:gd name="connsiteY18" fmla="*/ 10262 h 32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171" h="324587">
                      <a:moveTo>
                        <a:pt x="145771" y="10262"/>
                      </a:moveTo>
                      <a:cubicBezTo>
                        <a:pt x="177521" y="737"/>
                        <a:pt x="206164" y="-7038"/>
                        <a:pt x="269596" y="10262"/>
                      </a:cubicBezTo>
                      <a:cubicBezTo>
                        <a:pt x="280640" y="13274"/>
                        <a:pt x="288646" y="22962"/>
                        <a:pt x="298171" y="29312"/>
                      </a:cubicBezTo>
                      <a:cubicBezTo>
                        <a:pt x="294996" y="48362"/>
                        <a:pt x="298228" y="69694"/>
                        <a:pt x="288646" y="86462"/>
                      </a:cubicBezTo>
                      <a:cubicBezTo>
                        <a:pt x="283665" y="95179"/>
                        <a:pt x="267171" y="88887"/>
                        <a:pt x="260071" y="95987"/>
                      </a:cubicBezTo>
                      <a:cubicBezTo>
                        <a:pt x="227319" y="128739"/>
                        <a:pt x="224424" y="145779"/>
                        <a:pt x="212446" y="181712"/>
                      </a:cubicBezTo>
                      <a:cubicBezTo>
                        <a:pt x="207473" y="231445"/>
                        <a:pt x="218579" y="270829"/>
                        <a:pt x="183871" y="305537"/>
                      </a:cubicBezTo>
                      <a:cubicBezTo>
                        <a:pt x="175776" y="313632"/>
                        <a:pt x="164821" y="318237"/>
                        <a:pt x="155296" y="324587"/>
                      </a:cubicBezTo>
                      <a:cubicBezTo>
                        <a:pt x="145771" y="318237"/>
                        <a:pt x="134816" y="313632"/>
                        <a:pt x="126721" y="305537"/>
                      </a:cubicBezTo>
                      <a:cubicBezTo>
                        <a:pt x="108257" y="287073"/>
                        <a:pt x="105893" y="271628"/>
                        <a:pt x="98146" y="248387"/>
                      </a:cubicBezTo>
                      <a:cubicBezTo>
                        <a:pt x="104141" y="206420"/>
                        <a:pt x="97843" y="182015"/>
                        <a:pt x="126721" y="153137"/>
                      </a:cubicBezTo>
                      <a:cubicBezTo>
                        <a:pt x="134816" y="145042"/>
                        <a:pt x="146502" y="141416"/>
                        <a:pt x="155296" y="134087"/>
                      </a:cubicBezTo>
                      <a:cubicBezTo>
                        <a:pt x="165644" y="125463"/>
                        <a:pt x="175247" y="115860"/>
                        <a:pt x="183871" y="105512"/>
                      </a:cubicBezTo>
                      <a:cubicBezTo>
                        <a:pt x="191200" y="96718"/>
                        <a:pt x="214027" y="74161"/>
                        <a:pt x="202921" y="76937"/>
                      </a:cubicBezTo>
                      <a:cubicBezTo>
                        <a:pt x="180709" y="82490"/>
                        <a:pt x="168608" y="113406"/>
                        <a:pt x="145771" y="115037"/>
                      </a:cubicBezTo>
                      <a:lnTo>
                        <a:pt x="12421" y="124562"/>
                      </a:lnTo>
                      <a:cubicBezTo>
                        <a:pt x="5655" y="104264"/>
                        <a:pt x="-11777" y="67720"/>
                        <a:pt x="12421" y="48362"/>
                      </a:cubicBezTo>
                      <a:cubicBezTo>
                        <a:pt x="15939" y="45548"/>
                        <a:pt x="72096" y="65079"/>
                        <a:pt x="79096" y="67412"/>
                      </a:cubicBezTo>
                      <a:cubicBezTo>
                        <a:pt x="143249" y="56720"/>
                        <a:pt x="114021" y="19787"/>
                        <a:pt x="145771" y="10262"/>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Freeform 54"/>
                <p:cNvSpPr/>
                <p:nvPr/>
              </p:nvSpPr>
              <p:spPr>
                <a:xfrm>
                  <a:off x="5501765" y="2219274"/>
                  <a:ext cx="194945" cy="172213"/>
                </a:xfrm>
                <a:custGeom>
                  <a:avLst/>
                  <a:gdLst>
                    <a:gd name="connsiteX0" fmla="*/ 184660 w 194945"/>
                    <a:gd name="connsiteY0" fmla="*/ 123876 h 172213"/>
                    <a:gd name="connsiteX1" fmla="*/ 137035 w 194945"/>
                    <a:gd name="connsiteY1" fmla="*/ 142926 h 172213"/>
                    <a:gd name="connsiteX2" fmla="*/ 89410 w 194945"/>
                    <a:gd name="connsiteY2" fmla="*/ 161976 h 172213"/>
                    <a:gd name="connsiteX3" fmla="*/ 41785 w 194945"/>
                    <a:gd name="connsiteY3" fmla="*/ 85776 h 172213"/>
                    <a:gd name="connsiteX4" fmla="*/ 13210 w 194945"/>
                    <a:gd name="connsiteY4" fmla="*/ 76251 h 172213"/>
                    <a:gd name="connsiteX5" fmla="*/ 13210 w 194945"/>
                    <a:gd name="connsiteY5" fmla="*/ 51 h 172213"/>
                    <a:gd name="connsiteX6" fmla="*/ 175135 w 194945"/>
                    <a:gd name="connsiteY6" fmla="*/ 19101 h 172213"/>
                    <a:gd name="connsiteX7" fmla="*/ 184660 w 194945"/>
                    <a:gd name="connsiteY7" fmla="*/ 76251 h 172213"/>
                    <a:gd name="connsiteX8" fmla="*/ 194185 w 194945"/>
                    <a:gd name="connsiteY8" fmla="*/ 104826 h 172213"/>
                    <a:gd name="connsiteX9" fmla="*/ 184660 w 194945"/>
                    <a:gd name="connsiteY9" fmla="*/ 123876 h 1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945" h="172213">
                      <a:moveTo>
                        <a:pt x="184660" y="123876"/>
                      </a:moveTo>
                      <a:cubicBezTo>
                        <a:pt x="175135" y="130226"/>
                        <a:pt x="150948" y="132988"/>
                        <a:pt x="137035" y="142926"/>
                      </a:cubicBezTo>
                      <a:cubicBezTo>
                        <a:pt x="93951" y="173700"/>
                        <a:pt x="145040" y="180519"/>
                        <a:pt x="89410" y="161976"/>
                      </a:cubicBezTo>
                      <a:cubicBezTo>
                        <a:pt x="72035" y="109852"/>
                        <a:pt x="84049" y="106908"/>
                        <a:pt x="41785" y="85776"/>
                      </a:cubicBezTo>
                      <a:cubicBezTo>
                        <a:pt x="32805" y="81286"/>
                        <a:pt x="22735" y="79426"/>
                        <a:pt x="13210" y="76251"/>
                      </a:cubicBezTo>
                      <a:cubicBezTo>
                        <a:pt x="8210" y="61250"/>
                        <a:pt x="-13835" y="10869"/>
                        <a:pt x="13210" y="51"/>
                      </a:cubicBezTo>
                      <a:cubicBezTo>
                        <a:pt x="16151" y="-1125"/>
                        <a:pt x="166762" y="18054"/>
                        <a:pt x="175135" y="19101"/>
                      </a:cubicBezTo>
                      <a:cubicBezTo>
                        <a:pt x="178310" y="38151"/>
                        <a:pt x="180470" y="57398"/>
                        <a:pt x="184660" y="76251"/>
                      </a:cubicBezTo>
                      <a:cubicBezTo>
                        <a:pt x="186838" y="86052"/>
                        <a:pt x="197914" y="95504"/>
                        <a:pt x="194185" y="104826"/>
                      </a:cubicBezTo>
                      <a:cubicBezTo>
                        <a:pt x="185156" y="127398"/>
                        <a:pt x="194185" y="117526"/>
                        <a:pt x="184660" y="123876"/>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6" name="Freeform 55"/>
                <p:cNvSpPr/>
                <p:nvPr/>
              </p:nvSpPr>
              <p:spPr>
                <a:xfrm>
                  <a:off x="4965754" y="1933256"/>
                  <a:ext cx="778955" cy="181567"/>
                </a:xfrm>
                <a:custGeom>
                  <a:avLst/>
                  <a:gdLst>
                    <a:gd name="connsiteX0" fmla="*/ 492071 w 778955"/>
                    <a:gd name="connsiteY0" fmla="*/ 133669 h 181567"/>
                    <a:gd name="connsiteX1" fmla="*/ 577796 w 778955"/>
                    <a:gd name="connsiteY1" fmla="*/ 152719 h 181567"/>
                    <a:gd name="connsiteX2" fmla="*/ 634946 w 778955"/>
                    <a:gd name="connsiteY2" fmla="*/ 171769 h 181567"/>
                    <a:gd name="connsiteX3" fmla="*/ 663521 w 778955"/>
                    <a:gd name="connsiteY3" fmla="*/ 181294 h 181567"/>
                    <a:gd name="connsiteX4" fmla="*/ 730196 w 778955"/>
                    <a:gd name="connsiteY4" fmla="*/ 162244 h 181567"/>
                    <a:gd name="connsiteX5" fmla="*/ 758771 w 778955"/>
                    <a:gd name="connsiteY5" fmla="*/ 143194 h 181567"/>
                    <a:gd name="connsiteX6" fmla="*/ 768296 w 778955"/>
                    <a:gd name="connsiteY6" fmla="*/ 38419 h 181567"/>
                    <a:gd name="connsiteX7" fmla="*/ 739721 w 778955"/>
                    <a:gd name="connsiteY7" fmla="*/ 28894 h 181567"/>
                    <a:gd name="connsiteX8" fmla="*/ 615896 w 778955"/>
                    <a:gd name="connsiteY8" fmla="*/ 38419 h 181567"/>
                    <a:gd name="connsiteX9" fmla="*/ 587321 w 778955"/>
                    <a:gd name="connsiteY9" fmla="*/ 57469 h 181567"/>
                    <a:gd name="connsiteX10" fmla="*/ 501596 w 778955"/>
                    <a:gd name="connsiteY10" fmla="*/ 66994 h 181567"/>
                    <a:gd name="connsiteX11" fmla="*/ 434921 w 778955"/>
                    <a:gd name="connsiteY11" fmla="*/ 86044 h 181567"/>
                    <a:gd name="connsiteX12" fmla="*/ 272996 w 778955"/>
                    <a:gd name="connsiteY12" fmla="*/ 76519 h 181567"/>
                    <a:gd name="connsiteX13" fmla="*/ 244421 w 778955"/>
                    <a:gd name="connsiteY13" fmla="*/ 66994 h 181567"/>
                    <a:gd name="connsiteX14" fmla="*/ 139646 w 778955"/>
                    <a:gd name="connsiteY14" fmla="*/ 47944 h 181567"/>
                    <a:gd name="connsiteX15" fmla="*/ 111071 w 778955"/>
                    <a:gd name="connsiteY15" fmla="*/ 38419 h 181567"/>
                    <a:gd name="connsiteX16" fmla="*/ 25346 w 778955"/>
                    <a:gd name="connsiteY16" fmla="*/ 9844 h 181567"/>
                    <a:gd name="connsiteX17" fmla="*/ 15821 w 778955"/>
                    <a:gd name="connsiteY17" fmla="*/ 95569 h 181567"/>
                    <a:gd name="connsiteX18" fmla="*/ 72971 w 778955"/>
                    <a:gd name="connsiteY18" fmla="*/ 114619 h 181567"/>
                    <a:gd name="connsiteX19" fmla="*/ 130121 w 778955"/>
                    <a:gd name="connsiteY19" fmla="*/ 133669 h 181567"/>
                    <a:gd name="connsiteX20" fmla="*/ 158696 w 778955"/>
                    <a:gd name="connsiteY20" fmla="*/ 143194 h 181567"/>
                    <a:gd name="connsiteX21" fmla="*/ 187271 w 778955"/>
                    <a:gd name="connsiteY21" fmla="*/ 152719 h 181567"/>
                    <a:gd name="connsiteX22" fmla="*/ 206321 w 778955"/>
                    <a:gd name="connsiteY22" fmla="*/ 181294 h 181567"/>
                    <a:gd name="connsiteX23" fmla="*/ 263471 w 778955"/>
                    <a:gd name="connsiteY23" fmla="*/ 162244 h 181567"/>
                    <a:gd name="connsiteX24" fmla="*/ 292046 w 778955"/>
                    <a:gd name="connsiteY24" fmla="*/ 133669 h 18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955" h="181567">
                      <a:moveTo>
                        <a:pt x="492071" y="133669"/>
                      </a:moveTo>
                      <a:cubicBezTo>
                        <a:pt x="519262" y="139107"/>
                        <a:pt x="550893" y="144648"/>
                        <a:pt x="577796" y="152719"/>
                      </a:cubicBezTo>
                      <a:cubicBezTo>
                        <a:pt x="597030" y="158489"/>
                        <a:pt x="615896" y="165419"/>
                        <a:pt x="634946" y="171769"/>
                      </a:cubicBezTo>
                      <a:lnTo>
                        <a:pt x="663521" y="181294"/>
                      </a:lnTo>
                      <a:cubicBezTo>
                        <a:pt x="675728" y="178242"/>
                        <a:pt x="716531" y="169076"/>
                        <a:pt x="730196" y="162244"/>
                      </a:cubicBezTo>
                      <a:cubicBezTo>
                        <a:pt x="740435" y="157124"/>
                        <a:pt x="749246" y="149544"/>
                        <a:pt x="758771" y="143194"/>
                      </a:cubicBezTo>
                      <a:cubicBezTo>
                        <a:pt x="769952" y="109650"/>
                        <a:pt x="792230" y="74321"/>
                        <a:pt x="768296" y="38419"/>
                      </a:cubicBezTo>
                      <a:cubicBezTo>
                        <a:pt x="762727" y="30065"/>
                        <a:pt x="749246" y="32069"/>
                        <a:pt x="739721" y="28894"/>
                      </a:cubicBezTo>
                      <a:cubicBezTo>
                        <a:pt x="698446" y="32069"/>
                        <a:pt x="656584" y="30790"/>
                        <a:pt x="615896" y="38419"/>
                      </a:cubicBezTo>
                      <a:cubicBezTo>
                        <a:pt x="604644" y="40529"/>
                        <a:pt x="598427" y="54693"/>
                        <a:pt x="587321" y="57469"/>
                      </a:cubicBezTo>
                      <a:cubicBezTo>
                        <a:pt x="559429" y="64442"/>
                        <a:pt x="530171" y="63819"/>
                        <a:pt x="501596" y="66994"/>
                      </a:cubicBezTo>
                      <a:cubicBezTo>
                        <a:pt x="488121" y="71486"/>
                        <a:pt x="446881" y="86044"/>
                        <a:pt x="434921" y="86044"/>
                      </a:cubicBezTo>
                      <a:cubicBezTo>
                        <a:pt x="380853" y="86044"/>
                        <a:pt x="326971" y="79694"/>
                        <a:pt x="272996" y="76519"/>
                      </a:cubicBezTo>
                      <a:cubicBezTo>
                        <a:pt x="263471" y="73344"/>
                        <a:pt x="254222" y="69172"/>
                        <a:pt x="244421" y="66994"/>
                      </a:cubicBezTo>
                      <a:cubicBezTo>
                        <a:pt x="167992" y="50010"/>
                        <a:pt x="208983" y="65278"/>
                        <a:pt x="139646" y="47944"/>
                      </a:cubicBezTo>
                      <a:cubicBezTo>
                        <a:pt x="129906" y="45509"/>
                        <a:pt x="120596" y="41594"/>
                        <a:pt x="111071" y="38419"/>
                      </a:cubicBezTo>
                      <a:cubicBezTo>
                        <a:pt x="45567" y="-5250"/>
                        <a:pt x="75641" y="-6921"/>
                        <a:pt x="25346" y="9844"/>
                      </a:cubicBezTo>
                      <a:cubicBezTo>
                        <a:pt x="8010" y="35848"/>
                        <a:pt x="-16550" y="58573"/>
                        <a:pt x="15821" y="95569"/>
                      </a:cubicBezTo>
                      <a:cubicBezTo>
                        <a:pt x="29044" y="110681"/>
                        <a:pt x="53921" y="108269"/>
                        <a:pt x="72971" y="114619"/>
                      </a:cubicBezTo>
                      <a:lnTo>
                        <a:pt x="130121" y="133669"/>
                      </a:lnTo>
                      <a:lnTo>
                        <a:pt x="158696" y="143194"/>
                      </a:lnTo>
                      <a:lnTo>
                        <a:pt x="187271" y="152719"/>
                      </a:lnTo>
                      <a:cubicBezTo>
                        <a:pt x="193621" y="162244"/>
                        <a:pt x="194962" y="179874"/>
                        <a:pt x="206321" y="181294"/>
                      </a:cubicBezTo>
                      <a:cubicBezTo>
                        <a:pt x="226246" y="183785"/>
                        <a:pt x="244421" y="168594"/>
                        <a:pt x="263471" y="162244"/>
                      </a:cubicBezTo>
                      <a:cubicBezTo>
                        <a:pt x="298070" y="150711"/>
                        <a:pt x="292046" y="162759"/>
                        <a:pt x="292046" y="133669"/>
                      </a:cubicBezTo>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Freeform 56"/>
                <p:cNvSpPr/>
                <p:nvPr/>
              </p:nvSpPr>
              <p:spPr>
                <a:xfrm>
                  <a:off x="5257800" y="2066925"/>
                  <a:ext cx="190500" cy="19050"/>
                </a:xfrm>
                <a:custGeom>
                  <a:avLst/>
                  <a:gdLst>
                    <a:gd name="connsiteX0" fmla="*/ 0 w 190500"/>
                    <a:gd name="connsiteY0" fmla="*/ 9525 h 19050"/>
                    <a:gd name="connsiteX1" fmla="*/ 47625 w 190500"/>
                    <a:gd name="connsiteY1" fmla="*/ 19050 h 19050"/>
                    <a:gd name="connsiteX2" fmla="*/ 76200 w 190500"/>
                    <a:gd name="connsiteY2" fmla="*/ 9525 h 19050"/>
                    <a:gd name="connsiteX3" fmla="*/ 114300 w 190500"/>
                    <a:gd name="connsiteY3" fmla="*/ 0 h 19050"/>
                    <a:gd name="connsiteX4" fmla="*/ 190500 w 19050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
                      <a:moveTo>
                        <a:pt x="0" y="9525"/>
                      </a:moveTo>
                      <a:cubicBezTo>
                        <a:pt x="15875" y="12700"/>
                        <a:pt x="31436" y="19050"/>
                        <a:pt x="47625" y="19050"/>
                      </a:cubicBezTo>
                      <a:cubicBezTo>
                        <a:pt x="57665" y="19050"/>
                        <a:pt x="66546" y="12283"/>
                        <a:pt x="76200" y="9525"/>
                      </a:cubicBezTo>
                      <a:cubicBezTo>
                        <a:pt x="88787" y="5929"/>
                        <a:pt x="101600" y="3175"/>
                        <a:pt x="114300" y="0"/>
                      </a:cubicBezTo>
                      <a:lnTo>
                        <a:pt x="190500" y="9525"/>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8" name="Freeform 57"/>
                <p:cNvSpPr/>
                <p:nvPr/>
              </p:nvSpPr>
              <p:spPr>
                <a:xfrm>
                  <a:off x="5191125" y="2390775"/>
                  <a:ext cx="590648" cy="362182"/>
                </a:xfrm>
                <a:custGeom>
                  <a:avLst/>
                  <a:gdLst>
                    <a:gd name="connsiteX0" fmla="*/ 590550 w 590648"/>
                    <a:gd name="connsiteY0" fmla="*/ 85725 h 362182"/>
                    <a:gd name="connsiteX1" fmla="*/ 533400 w 590648"/>
                    <a:gd name="connsiteY1" fmla="*/ 152400 h 362182"/>
                    <a:gd name="connsiteX2" fmla="*/ 514350 w 590648"/>
                    <a:gd name="connsiteY2" fmla="*/ 180975 h 362182"/>
                    <a:gd name="connsiteX3" fmla="*/ 428625 w 590648"/>
                    <a:gd name="connsiteY3" fmla="*/ 228600 h 362182"/>
                    <a:gd name="connsiteX4" fmla="*/ 400050 w 590648"/>
                    <a:gd name="connsiteY4" fmla="*/ 247650 h 362182"/>
                    <a:gd name="connsiteX5" fmla="*/ 361950 w 590648"/>
                    <a:gd name="connsiteY5" fmla="*/ 257175 h 362182"/>
                    <a:gd name="connsiteX6" fmla="*/ 266700 w 590648"/>
                    <a:gd name="connsiteY6" fmla="*/ 276225 h 362182"/>
                    <a:gd name="connsiteX7" fmla="*/ 228600 w 590648"/>
                    <a:gd name="connsiteY7" fmla="*/ 190500 h 362182"/>
                    <a:gd name="connsiteX8" fmla="*/ 200025 w 590648"/>
                    <a:gd name="connsiteY8" fmla="*/ 171450 h 362182"/>
                    <a:gd name="connsiteX9" fmla="*/ 180975 w 590648"/>
                    <a:gd name="connsiteY9" fmla="*/ 142875 h 362182"/>
                    <a:gd name="connsiteX10" fmla="*/ 85725 w 590648"/>
                    <a:gd name="connsiteY10" fmla="*/ 142875 h 362182"/>
                    <a:gd name="connsiteX11" fmla="*/ 114300 w 590648"/>
                    <a:gd name="connsiteY11" fmla="*/ 266700 h 362182"/>
                    <a:gd name="connsiteX12" fmla="*/ 123825 w 590648"/>
                    <a:gd name="connsiteY12" fmla="*/ 295275 h 362182"/>
                    <a:gd name="connsiteX13" fmla="*/ 133350 w 590648"/>
                    <a:gd name="connsiteY13" fmla="*/ 333375 h 362182"/>
                    <a:gd name="connsiteX14" fmla="*/ 123825 w 590648"/>
                    <a:gd name="connsiteY14" fmla="*/ 361950 h 362182"/>
                    <a:gd name="connsiteX15" fmla="*/ 66675 w 590648"/>
                    <a:gd name="connsiteY15" fmla="*/ 304800 h 362182"/>
                    <a:gd name="connsiteX16" fmla="*/ 28575 w 590648"/>
                    <a:gd name="connsiteY16" fmla="*/ 247650 h 362182"/>
                    <a:gd name="connsiteX17" fmla="*/ 0 w 590648"/>
                    <a:gd name="connsiteY17" fmla="*/ 142875 h 362182"/>
                    <a:gd name="connsiteX18" fmla="*/ 9525 w 590648"/>
                    <a:gd name="connsiteY18" fmla="*/ 38100 h 362182"/>
                    <a:gd name="connsiteX19" fmla="*/ 38100 w 590648"/>
                    <a:gd name="connsiteY19" fmla="*/ 19050 h 362182"/>
                    <a:gd name="connsiteX20" fmla="*/ 95250 w 590648"/>
                    <a:gd name="connsiteY20" fmla="*/ 0 h 362182"/>
                    <a:gd name="connsiteX21" fmla="*/ 152400 w 590648"/>
                    <a:gd name="connsiteY21" fmla="*/ 28575 h 362182"/>
                    <a:gd name="connsiteX22" fmla="*/ 161925 w 590648"/>
                    <a:gd name="connsiteY22" fmla="*/ 57150 h 362182"/>
                    <a:gd name="connsiteX23" fmla="*/ 219075 w 590648"/>
                    <a:gd name="connsiteY23" fmla="*/ 104775 h 362182"/>
                    <a:gd name="connsiteX24" fmla="*/ 247650 w 590648"/>
                    <a:gd name="connsiteY24" fmla="*/ 133350 h 362182"/>
                    <a:gd name="connsiteX25" fmla="*/ 257175 w 590648"/>
                    <a:gd name="connsiteY25" fmla="*/ 161925 h 362182"/>
                    <a:gd name="connsiteX26" fmla="*/ 323850 w 590648"/>
                    <a:gd name="connsiteY26" fmla="*/ 142875 h 362182"/>
                    <a:gd name="connsiteX27" fmla="*/ 352425 w 590648"/>
                    <a:gd name="connsiteY27" fmla="*/ 123825 h 362182"/>
                    <a:gd name="connsiteX28" fmla="*/ 390525 w 590648"/>
                    <a:gd name="connsiteY28" fmla="*/ 104775 h 362182"/>
                    <a:gd name="connsiteX29" fmla="*/ 419100 w 590648"/>
                    <a:gd name="connsiteY29" fmla="*/ 76200 h 362182"/>
                    <a:gd name="connsiteX30" fmla="*/ 447675 w 590648"/>
                    <a:gd name="connsiteY30" fmla="*/ 57150 h 362182"/>
                    <a:gd name="connsiteX31" fmla="*/ 542925 w 590648"/>
                    <a:gd name="connsiteY31" fmla="*/ 66675 h 362182"/>
                    <a:gd name="connsiteX32" fmla="*/ 590550 w 590648"/>
                    <a:gd name="connsiteY32" fmla="*/ 85725 h 3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648" h="362182">
                      <a:moveTo>
                        <a:pt x="590550" y="85725"/>
                      </a:moveTo>
                      <a:cubicBezTo>
                        <a:pt x="588963" y="100012"/>
                        <a:pt x="599368" y="86432"/>
                        <a:pt x="533400" y="152400"/>
                      </a:cubicBezTo>
                      <a:cubicBezTo>
                        <a:pt x="525305" y="160495"/>
                        <a:pt x="522965" y="173437"/>
                        <a:pt x="514350" y="180975"/>
                      </a:cubicBezTo>
                      <a:cubicBezTo>
                        <a:pt x="474040" y="216246"/>
                        <a:pt x="467872" y="215518"/>
                        <a:pt x="428625" y="228600"/>
                      </a:cubicBezTo>
                      <a:cubicBezTo>
                        <a:pt x="419100" y="234950"/>
                        <a:pt x="410572" y="243141"/>
                        <a:pt x="400050" y="247650"/>
                      </a:cubicBezTo>
                      <a:cubicBezTo>
                        <a:pt x="388018" y="252807"/>
                        <a:pt x="374787" y="254608"/>
                        <a:pt x="361950" y="257175"/>
                      </a:cubicBezTo>
                      <a:cubicBezTo>
                        <a:pt x="245179" y="280529"/>
                        <a:pt x="355197" y="254101"/>
                        <a:pt x="266700" y="276225"/>
                      </a:cubicBezTo>
                      <a:cubicBezTo>
                        <a:pt x="236511" y="230942"/>
                        <a:pt x="251270" y="258510"/>
                        <a:pt x="228600" y="190500"/>
                      </a:cubicBezTo>
                      <a:cubicBezTo>
                        <a:pt x="224980" y="179640"/>
                        <a:pt x="209550" y="177800"/>
                        <a:pt x="200025" y="171450"/>
                      </a:cubicBezTo>
                      <a:cubicBezTo>
                        <a:pt x="193675" y="161925"/>
                        <a:pt x="189914" y="150026"/>
                        <a:pt x="180975" y="142875"/>
                      </a:cubicBezTo>
                      <a:cubicBezTo>
                        <a:pt x="155786" y="122724"/>
                        <a:pt x="107142" y="139815"/>
                        <a:pt x="85725" y="142875"/>
                      </a:cubicBezTo>
                      <a:cubicBezTo>
                        <a:pt x="122934" y="254502"/>
                        <a:pt x="89570" y="143052"/>
                        <a:pt x="114300" y="266700"/>
                      </a:cubicBezTo>
                      <a:cubicBezTo>
                        <a:pt x="116269" y="276545"/>
                        <a:pt x="121067" y="285621"/>
                        <a:pt x="123825" y="295275"/>
                      </a:cubicBezTo>
                      <a:cubicBezTo>
                        <a:pt x="127421" y="307862"/>
                        <a:pt x="130175" y="320675"/>
                        <a:pt x="133350" y="333375"/>
                      </a:cubicBezTo>
                      <a:cubicBezTo>
                        <a:pt x="130175" y="342900"/>
                        <a:pt x="133565" y="359515"/>
                        <a:pt x="123825" y="361950"/>
                      </a:cubicBezTo>
                      <a:cubicBezTo>
                        <a:pt x="106309" y="366329"/>
                        <a:pt x="68465" y="307357"/>
                        <a:pt x="66675" y="304800"/>
                      </a:cubicBezTo>
                      <a:cubicBezTo>
                        <a:pt x="53545" y="286043"/>
                        <a:pt x="35815" y="269370"/>
                        <a:pt x="28575" y="247650"/>
                      </a:cubicBezTo>
                      <a:cubicBezTo>
                        <a:pt x="4405" y="175141"/>
                        <a:pt x="13463" y="210191"/>
                        <a:pt x="0" y="142875"/>
                      </a:cubicBezTo>
                      <a:cubicBezTo>
                        <a:pt x="3175" y="107950"/>
                        <a:pt x="-788" y="71618"/>
                        <a:pt x="9525" y="38100"/>
                      </a:cubicBezTo>
                      <a:cubicBezTo>
                        <a:pt x="12892" y="27159"/>
                        <a:pt x="27639" y="23699"/>
                        <a:pt x="38100" y="19050"/>
                      </a:cubicBezTo>
                      <a:cubicBezTo>
                        <a:pt x="56450" y="10895"/>
                        <a:pt x="95250" y="0"/>
                        <a:pt x="95250" y="0"/>
                      </a:cubicBezTo>
                      <a:cubicBezTo>
                        <a:pt x="114074" y="6275"/>
                        <a:pt x="138971" y="11789"/>
                        <a:pt x="152400" y="28575"/>
                      </a:cubicBezTo>
                      <a:cubicBezTo>
                        <a:pt x="158672" y="36415"/>
                        <a:pt x="156356" y="48796"/>
                        <a:pt x="161925" y="57150"/>
                      </a:cubicBezTo>
                      <a:cubicBezTo>
                        <a:pt x="182796" y="88456"/>
                        <a:pt x="192719" y="82811"/>
                        <a:pt x="219075" y="104775"/>
                      </a:cubicBezTo>
                      <a:cubicBezTo>
                        <a:pt x="229423" y="113399"/>
                        <a:pt x="238125" y="123825"/>
                        <a:pt x="247650" y="133350"/>
                      </a:cubicBezTo>
                      <a:cubicBezTo>
                        <a:pt x="250825" y="142875"/>
                        <a:pt x="247853" y="158196"/>
                        <a:pt x="257175" y="161925"/>
                      </a:cubicBezTo>
                      <a:cubicBezTo>
                        <a:pt x="262611" y="164100"/>
                        <a:pt x="315378" y="145699"/>
                        <a:pt x="323850" y="142875"/>
                      </a:cubicBezTo>
                      <a:cubicBezTo>
                        <a:pt x="333375" y="136525"/>
                        <a:pt x="342486" y="129505"/>
                        <a:pt x="352425" y="123825"/>
                      </a:cubicBezTo>
                      <a:cubicBezTo>
                        <a:pt x="364753" y="116780"/>
                        <a:pt x="378971" y="113028"/>
                        <a:pt x="390525" y="104775"/>
                      </a:cubicBezTo>
                      <a:cubicBezTo>
                        <a:pt x="401486" y="96945"/>
                        <a:pt x="408752" y="84824"/>
                        <a:pt x="419100" y="76200"/>
                      </a:cubicBezTo>
                      <a:cubicBezTo>
                        <a:pt x="427894" y="68871"/>
                        <a:pt x="438150" y="63500"/>
                        <a:pt x="447675" y="57150"/>
                      </a:cubicBezTo>
                      <a:cubicBezTo>
                        <a:pt x="479425" y="60325"/>
                        <a:pt x="511388" y="61823"/>
                        <a:pt x="542925" y="66675"/>
                      </a:cubicBezTo>
                      <a:cubicBezTo>
                        <a:pt x="574512" y="71535"/>
                        <a:pt x="592137" y="71438"/>
                        <a:pt x="590550" y="85725"/>
                      </a:cubicBezTo>
                      <a:close/>
                    </a:path>
                  </a:pathLst>
                </a:cu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47" name="Freeform 46"/>
              <p:cNvSpPr/>
              <p:nvPr/>
            </p:nvSpPr>
            <p:spPr>
              <a:xfrm>
                <a:off x="2651355" y="931748"/>
                <a:ext cx="317901" cy="396698"/>
              </a:xfrm>
              <a:custGeom>
                <a:avLst/>
                <a:gdLst>
                  <a:gd name="connsiteX0" fmla="*/ 0 w 272955"/>
                  <a:gd name="connsiteY0" fmla="*/ 109182 h 396698"/>
                  <a:gd name="connsiteX1" fmla="*/ 40944 w 272955"/>
                  <a:gd name="connsiteY1" fmla="*/ 20471 h 396698"/>
                  <a:gd name="connsiteX2" fmla="*/ 61415 w 272955"/>
                  <a:gd name="connsiteY2" fmla="*/ 6823 h 396698"/>
                  <a:gd name="connsiteX3" fmla="*/ 81887 w 272955"/>
                  <a:gd name="connsiteY3" fmla="*/ 0 h 396698"/>
                  <a:gd name="connsiteX4" fmla="*/ 150126 w 272955"/>
                  <a:gd name="connsiteY4" fmla="*/ 20471 h 396698"/>
                  <a:gd name="connsiteX5" fmla="*/ 191069 w 272955"/>
                  <a:gd name="connsiteY5" fmla="*/ 34119 h 396698"/>
                  <a:gd name="connsiteX6" fmla="*/ 259308 w 272955"/>
                  <a:gd name="connsiteY6" fmla="*/ 102358 h 396698"/>
                  <a:gd name="connsiteX7" fmla="*/ 272955 w 272955"/>
                  <a:gd name="connsiteY7" fmla="*/ 143301 h 396698"/>
                  <a:gd name="connsiteX8" fmla="*/ 266132 w 272955"/>
                  <a:gd name="connsiteY8" fmla="*/ 211540 h 396698"/>
                  <a:gd name="connsiteX9" fmla="*/ 272955 w 272955"/>
                  <a:gd name="connsiteY9" fmla="*/ 238835 h 396698"/>
                  <a:gd name="connsiteX10" fmla="*/ 266132 w 272955"/>
                  <a:gd name="connsiteY10" fmla="*/ 395785 h 396698"/>
                  <a:gd name="connsiteX11" fmla="*/ 266132 w 272955"/>
                  <a:gd name="connsiteY11" fmla="*/ 382137 h 39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955" h="396698">
                    <a:moveTo>
                      <a:pt x="0" y="109182"/>
                    </a:moveTo>
                    <a:cubicBezTo>
                      <a:pt x="3222" y="101127"/>
                      <a:pt x="22786" y="38630"/>
                      <a:pt x="40944" y="20471"/>
                    </a:cubicBezTo>
                    <a:cubicBezTo>
                      <a:pt x="46743" y="14672"/>
                      <a:pt x="54080" y="10491"/>
                      <a:pt x="61415" y="6823"/>
                    </a:cubicBezTo>
                    <a:cubicBezTo>
                      <a:pt x="67849" y="3606"/>
                      <a:pt x="75063" y="2274"/>
                      <a:pt x="81887" y="0"/>
                    </a:cubicBezTo>
                    <a:cubicBezTo>
                      <a:pt x="186688" y="14970"/>
                      <a:pt x="91329" y="-5662"/>
                      <a:pt x="150126" y="20471"/>
                    </a:cubicBezTo>
                    <a:cubicBezTo>
                      <a:pt x="163272" y="26314"/>
                      <a:pt x="191069" y="34119"/>
                      <a:pt x="191069" y="34119"/>
                    </a:cubicBezTo>
                    <a:cubicBezTo>
                      <a:pt x="245660" y="70513"/>
                      <a:pt x="222914" y="47766"/>
                      <a:pt x="259308" y="102358"/>
                    </a:cubicBezTo>
                    <a:cubicBezTo>
                      <a:pt x="267288" y="114328"/>
                      <a:pt x="272955" y="143301"/>
                      <a:pt x="272955" y="143301"/>
                    </a:cubicBezTo>
                    <a:cubicBezTo>
                      <a:pt x="270681" y="166047"/>
                      <a:pt x="266132" y="188680"/>
                      <a:pt x="266132" y="211540"/>
                    </a:cubicBezTo>
                    <a:cubicBezTo>
                      <a:pt x="266132" y="220918"/>
                      <a:pt x="272955" y="229457"/>
                      <a:pt x="272955" y="238835"/>
                    </a:cubicBezTo>
                    <a:cubicBezTo>
                      <a:pt x="272955" y="291201"/>
                      <a:pt x="268622" y="343478"/>
                      <a:pt x="266132" y="395785"/>
                    </a:cubicBezTo>
                    <a:cubicBezTo>
                      <a:pt x="265916" y="400329"/>
                      <a:pt x="266132" y="386686"/>
                      <a:pt x="266132" y="382137"/>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8" name="Freeform 47"/>
              <p:cNvSpPr/>
              <p:nvPr/>
            </p:nvSpPr>
            <p:spPr>
              <a:xfrm flipH="1">
                <a:off x="2310455" y="945396"/>
                <a:ext cx="272955" cy="396698"/>
              </a:xfrm>
              <a:custGeom>
                <a:avLst/>
                <a:gdLst>
                  <a:gd name="connsiteX0" fmla="*/ 0 w 272955"/>
                  <a:gd name="connsiteY0" fmla="*/ 109182 h 396698"/>
                  <a:gd name="connsiteX1" fmla="*/ 40944 w 272955"/>
                  <a:gd name="connsiteY1" fmla="*/ 20471 h 396698"/>
                  <a:gd name="connsiteX2" fmla="*/ 61415 w 272955"/>
                  <a:gd name="connsiteY2" fmla="*/ 6823 h 396698"/>
                  <a:gd name="connsiteX3" fmla="*/ 81887 w 272955"/>
                  <a:gd name="connsiteY3" fmla="*/ 0 h 396698"/>
                  <a:gd name="connsiteX4" fmla="*/ 150126 w 272955"/>
                  <a:gd name="connsiteY4" fmla="*/ 20471 h 396698"/>
                  <a:gd name="connsiteX5" fmla="*/ 191069 w 272955"/>
                  <a:gd name="connsiteY5" fmla="*/ 34119 h 396698"/>
                  <a:gd name="connsiteX6" fmla="*/ 259308 w 272955"/>
                  <a:gd name="connsiteY6" fmla="*/ 102358 h 396698"/>
                  <a:gd name="connsiteX7" fmla="*/ 272955 w 272955"/>
                  <a:gd name="connsiteY7" fmla="*/ 143301 h 396698"/>
                  <a:gd name="connsiteX8" fmla="*/ 266132 w 272955"/>
                  <a:gd name="connsiteY8" fmla="*/ 211540 h 396698"/>
                  <a:gd name="connsiteX9" fmla="*/ 272955 w 272955"/>
                  <a:gd name="connsiteY9" fmla="*/ 238835 h 396698"/>
                  <a:gd name="connsiteX10" fmla="*/ 266132 w 272955"/>
                  <a:gd name="connsiteY10" fmla="*/ 395785 h 396698"/>
                  <a:gd name="connsiteX11" fmla="*/ 266132 w 272955"/>
                  <a:gd name="connsiteY11" fmla="*/ 382137 h 39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2955" h="396698">
                    <a:moveTo>
                      <a:pt x="0" y="109182"/>
                    </a:moveTo>
                    <a:cubicBezTo>
                      <a:pt x="3222" y="101127"/>
                      <a:pt x="22786" y="38630"/>
                      <a:pt x="40944" y="20471"/>
                    </a:cubicBezTo>
                    <a:cubicBezTo>
                      <a:pt x="46743" y="14672"/>
                      <a:pt x="54080" y="10491"/>
                      <a:pt x="61415" y="6823"/>
                    </a:cubicBezTo>
                    <a:cubicBezTo>
                      <a:pt x="67849" y="3606"/>
                      <a:pt x="75063" y="2274"/>
                      <a:pt x="81887" y="0"/>
                    </a:cubicBezTo>
                    <a:cubicBezTo>
                      <a:pt x="186688" y="14970"/>
                      <a:pt x="91329" y="-5662"/>
                      <a:pt x="150126" y="20471"/>
                    </a:cubicBezTo>
                    <a:cubicBezTo>
                      <a:pt x="163272" y="26314"/>
                      <a:pt x="191069" y="34119"/>
                      <a:pt x="191069" y="34119"/>
                    </a:cubicBezTo>
                    <a:cubicBezTo>
                      <a:pt x="245660" y="70513"/>
                      <a:pt x="222914" y="47766"/>
                      <a:pt x="259308" y="102358"/>
                    </a:cubicBezTo>
                    <a:cubicBezTo>
                      <a:pt x="267288" y="114328"/>
                      <a:pt x="272955" y="143301"/>
                      <a:pt x="272955" y="143301"/>
                    </a:cubicBezTo>
                    <a:cubicBezTo>
                      <a:pt x="270681" y="166047"/>
                      <a:pt x="266132" y="188680"/>
                      <a:pt x="266132" y="211540"/>
                    </a:cubicBezTo>
                    <a:cubicBezTo>
                      <a:pt x="266132" y="220918"/>
                      <a:pt x="272955" y="229457"/>
                      <a:pt x="272955" y="238835"/>
                    </a:cubicBezTo>
                    <a:cubicBezTo>
                      <a:pt x="272955" y="291201"/>
                      <a:pt x="268622" y="343478"/>
                      <a:pt x="266132" y="395785"/>
                    </a:cubicBezTo>
                    <a:cubicBezTo>
                      <a:pt x="265916" y="400329"/>
                      <a:pt x="266132" y="386686"/>
                      <a:pt x="266132" y="382137"/>
                    </a:cubicBezTo>
                  </a:path>
                </a:pathLst>
              </a:custGeom>
              <a:no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49" name="Picture 48"/>
              <p:cNvPicPr>
                <a:picLocks noChangeAspect="1"/>
              </p:cNvPicPr>
              <p:nvPr/>
            </p:nvPicPr>
            <p:blipFill rotWithShape="1">
              <a:blip r:embed="rId6" cstate="print">
                <a:extLst>
                  <a:ext uri="{28A0092B-C50C-407E-A947-70E740481C1C}">
                    <a14:useLocalDpi xmlns:a14="http://schemas.microsoft.com/office/drawing/2010/main" val="0"/>
                  </a:ext>
                </a:extLst>
              </a:blip>
              <a:srcRect l="21646" r="35797"/>
              <a:stretch/>
            </p:blipFill>
            <p:spPr>
              <a:xfrm>
                <a:off x="2468880" y="1017167"/>
                <a:ext cx="274320" cy="291072"/>
              </a:xfrm>
              <a:prstGeom prst="rect">
                <a:avLst/>
              </a:prstGeom>
            </p:spPr>
          </p:pic>
        </p:grpSp>
        <p:sp>
          <p:nvSpPr>
            <p:cNvPr id="28" name="TextBox 27"/>
            <p:cNvSpPr txBox="1"/>
            <p:nvPr/>
          </p:nvSpPr>
          <p:spPr>
            <a:xfrm>
              <a:off x="983503" y="1246835"/>
              <a:ext cx="104387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Metabolism</a:t>
              </a:r>
              <a:endParaRPr lang="en-US" sz="14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1009152" y="1760792"/>
              <a:ext cx="992579"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Absorption</a:t>
              </a:r>
              <a:endParaRPr lang="en-US" sz="14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979496" y="989856"/>
              <a:ext cx="1051891"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Distribution</a:t>
              </a:r>
              <a:endParaRPr lang="en-US" sz="1400"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1064455" y="1503814"/>
              <a:ext cx="881973"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Excretion</a:t>
              </a:r>
            </a:p>
          </p:txBody>
        </p:sp>
        <p:cxnSp>
          <p:nvCxnSpPr>
            <p:cNvPr id="32" name="Straight Arrow Connector 31"/>
            <p:cNvCxnSpPr/>
            <p:nvPr/>
          </p:nvCxnSpPr>
          <p:spPr>
            <a:xfrm flipV="1">
              <a:off x="2001731" y="1902891"/>
              <a:ext cx="384572" cy="117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861746" y="1669648"/>
              <a:ext cx="51159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925259" y="1430655"/>
              <a:ext cx="455705" cy="58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34889" y="1168599"/>
              <a:ext cx="53550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666837" y="1988294"/>
              <a:ext cx="68093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97780" y="1655897"/>
              <a:ext cx="134721"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14531" y="1924050"/>
              <a:ext cx="101218"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264188" y="2164768"/>
              <a:ext cx="1031051"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Elimination</a:t>
              </a:r>
            </a:p>
          </p:txBody>
        </p:sp>
        <p:cxnSp>
          <p:nvCxnSpPr>
            <p:cNvPr id="40" name="Straight Arrow Connector 39"/>
            <p:cNvCxnSpPr/>
            <p:nvPr/>
          </p:nvCxnSpPr>
          <p:spPr>
            <a:xfrm>
              <a:off x="1006694" y="2328763"/>
              <a:ext cx="3360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228037" y="3328118"/>
              <a:ext cx="380232"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a:t>
              </a:r>
              <a:endParaRPr lang="en-US" sz="14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3182862" y="3328118"/>
              <a:ext cx="39305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(b)</a:t>
              </a:r>
              <a:endParaRPr lang="en-US" sz="1400" dirty="0">
                <a:latin typeface="Times New Roman" panose="02020603050405020304" pitchFamily="18" charset="0"/>
                <a:cs typeface="Times New Roman" panose="02020603050405020304" pitchFamily="18" charset="0"/>
              </a:endParaRPr>
            </a:p>
          </p:txBody>
        </p:sp>
      </p:grpSp>
      <p:sp>
        <p:nvSpPr>
          <p:cNvPr id="59" name="TextBox 58"/>
          <p:cNvSpPr txBox="1"/>
          <p:nvPr/>
        </p:nvSpPr>
        <p:spPr>
          <a:xfrm>
            <a:off x="421105" y="1336349"/>
            <a:ext cx="4680284" cy="3477875"/>
          </a:xfrm>
          <a:prstGeom prst="rect">
            <a:avLst/>
          </a:prstGeom>
          <a:noFill/>
        </p:spPr>
        <p:txBody>
          <a:bodyPr wrap="square" rtlCol="0">
            <a:spAutoFit/>
          </a:bodyPr>
          <a:lstStyle/>
          <a:p>
            <a:pPr marL="285750" indent="-285750">
              <a:buFont typeface="Arial" charset="0"/>
              <a:buChar char="•"/>
            </a:pPr>
            <a:r>
              <a:rPr lang="en-US" sz="2000" dirty="0" smtClean="0"/>
              <a:t>When a drug is absorbed its concentration in plasma rises with the time </a:t>
            </a:r>
            <a:r>
              <a:rPr lang="en-US" sz="2000" dirty="0" err="1" smtClean="0"/>
              <a:t>T</a:t>
            </a:r>
            <a:r>
              <a:rPr lang="en-US" sz="2000" baseline="-25000" dirty="0" err="1" smtClean="0"/>
              <a:t>max</a:t>
            </a:r>
            <a:r>
              <a:rPr lang="en-US" sz="2000" dirty="0" smtClean="0"/>
              <a:t> to a maximal concentration </a:t>
            </a:r>
            <a:r>
              <a:rPr lang="en-US" sz="2000" dirty="0" err="1" smtClean="0"/>
              <a:t>C</a:t>
            </a:r>
            <a:r>
              <a:rPr lang="en-US" sz="2000" baseline="-25000" dirty="0" err="1" smtClean="0"/>
              <a:t>max</a:t>
            </a:r>
            <a:r>
              <a:rPr lang="en-US" sz="2000" dirty="0" smtClean="0"/>
              <a:t>.</a:t>
            </a:r>
          </a:p>
          <a:p>
            <a:pPr marL="285750" indent="-285750">
              <a:buFont typeface="Arial" charset="0"/>
              <a:buChar char="•"/>
            </a:pPr>
            <a:r>
              <a:rPr lang="en-US" sz="2000" dirty="0" smtClean="0"/>
              <a:t>Via the blood stream the drug is distributed into the different tissues.</a:t>
            </a:r>
          </a:p>
          <a:p>
            <a:pPr marL="285750" indent="-285750">
              <a:buFont typeface="Arial" charset="0"/>
              <a:buChar char="•"/>
            </a:pPr>
            <a:r>
              <a:rPr lang="en-US" sz="2000" dirty="0" smtClean="0"/>
              <a:t>Mostly in the liver the drug is metabolized (chemically transformed)</a:t>
            </a:r>
          </a:p>
          <a:p>
            <a:pPr marL="285750" indent="-285750">
              <a:buFont typeface="Arial" charset="0"/>
              <a:buChar char="•"/>
            </a:pPr>
            <a:r>
              <a:rPr lang="en-US" sz="2000" dirty="0" smtClean="0"/>
              <a:t>Excretion of drugs and their metabolites leads to a decline of the plasma concentration over time.</a:t>
            </a:r>
            <a:endParaRPr lang="en-US" sz="2000" dirty="0"/>
          </a:p>
        </p:txBody>
      </p:sp>
      <p:sp>
        <p:nvSpPr>
          <p:cNvPr id="60" name="TextBox 59"/>
          <p:cNvSpPr txBox="1"/>
          <p:nvPr/>
        </p:nvSpPr>
        <p:spPr>
          <a:xfrm>
            <a:off x="421105" y="5473682"/>
            <a:ext cx="8002191" cy="369332"/>
          </a:xfrm>
          <a:prstGeom prst="rect">
            <a:avLst/>
          </a:prstGeom>
          <a:noFill/>
        </p:spPr>
        <p:txBody>
          <a:bodyPr wrap="none" rtlCol="0">
            <a:spAutoFit/>
          </a:bodyPr>
          <a:lstStyle/>
          <a:p>
            <a:r>
              <a:rPr lang="en-US" dirty="0" smtClean="0"/>
              <a:t>The plasma concentration of a drug as a function of time is called </a:t>
            </a:r>
            <a:r>
              <a:rPr lang="en-US" b="1" dirty="0" smtClean="0">
                <a:solidFill>
                  <a:srgbClr val="FF0000"/>
                </a:solidFill>
              </a:rPr>
              <a:t>pharmacokinetic</a:t>
            </a:r>
            <a:r>
              <a:rPr lang="en-US" dirty="0" smtClean="0"/>
              <a:t>.</a:t>
            </a:r>
            <a:endParaRPr lang="en-US" dirty="0"/>
          </a:p>
        </p:txBody>
      </p:sp>
    </p:spTree>
    <p:extLst>
      <p:ext uri="{BB962C8B-B14F-4D97-AF65-F5344CB8AC3E}">
        <p14:creationId xmlns:p14="http://schemas.microsoft.com/office/powerpoint/2010/main" val="156701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smtClean="0"/>
              <a:t>Daniel  Seeliger</a:t>
            </a:r>
            <a:endParaRPr lang="en-US"/>
          </a:p>
        </p:txBody>
      </p:sp>
      <p:sp>
        <p:nvSpPr>
          <p:cNvPr id="3" name="Footer Placeholder 2"/>
          <p:cNvSpPr>
            <a:spLocks noGrp="1"/>
          </p:cNvSpPr>
          <p:nvPr>
            <p:ph type="ftr" sz="quarter" idx="11"/>
          </p:nvPr>
        </p:nvSpPr>
        <p:spPr/>
        <p:txBody>
          <a:bodyPr/>
          <a:lstStyle/>
          <a:p>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fld id="{1DDE1F66-3D37-E746-9170-2499EDF2C585}" type="slidenum">
              <a:rPr lang="en-US" smtClean="0"/>
              <a:t>9</a:t>
            </a:fld>
            <a:endParaRPr lang="en-US"/>
          </a:p>
        </p:txBody>
      </p:sp>
      <p:sp>
        <p:nvSpPr>
          <p:cNvPr id="5" name="TextBox 4"/>
          <p:cNvSpPr txBox="1"/>
          <p:nvPr/>
        </p:nvSpPr>
        <p:spPr>
          <a:xfrm>
            <a:off x="1768099" y="1518834"/>
            <a:ext cx="8039701" cy="523220"/>
          </a:xfrm>
          <a:prstGeom prst="rect">
            <a:avLst/>
          </a:prstGeom>
          <a:noFill/>
        </p:spPr>
        <p:txBody>
          <a:bodyPr wrap="none" rtlCol="0">
            <a:spAutoFit/>
          </a:bodyPr>
          <a:lstStyle/>
          <a:p>
            <a:r>
              <a:rPr lang="en-US" sz="2800" dirty="0" err="1" smtClean="0">
                <a:solidFill>
                  <a:srgbClr val="FF0000"/>
                </a:solidFill>
              </a:rPr>
              <a:t>Pharmacodynamic</a:t>
            </a:r>
            <a:r>
              <a:rPr lang="en-US" sz="2800" dirty="0" smtClean="0">
                <a:solidFill>
                  <a:srgbClr val="FF0000"/>
                </a:solidFill>
              </a:rPr>
              <a:t>(PD):</a:t>
            </a:r>
            <a:r>
              <a:rPr lang="en-US" sz="2800" dirty="0" smtClean="0"/>
              <a:t> What a drug does to the body</a:t>
            </a:r>
            <a:endParaRPr lang="en-US" sz="2800" dirty="0"/>
          </a:p>
        </p:txBody>
      </p:sp>
      <p:sp>
        <p:nvSpPr>
          <p:cNvPr id="6" name="TextBox 5"/>
          <p:cNvSpPr txBox="1"/>
          <p:nvPr/>
        </p:nvSpPr>
        <p:spPr>
          <a:xfrm>
            <a:off x="1768099" y="3112576"/>
            <a:ext cx="8052333" cy="523220"/>
          </a:xfrm>
          <a:prstGeom prst="rect">
            <a:avLst/>
          </a:prstGeom>
          <a:noFill/>
        </p:spPr>
        <p:txBody>
          <a:bodyPr wrap="none" rtlCol="0">
            <a:spAutoFit/>
          </a:bodyPr>
          <a:lstStyle/>
          <a:p>
            <a:r>
              <a:rPr lang="en-US" sz="2800" dirty="0" smtClean="0">
                <a:solidFill>
                  <a:srgbClr val="FF0000"/>
                </a:solidFill>
              </a:rPr>
              <a:t>Pharmacokinetic(PK):</a:t>
            </a:r>
            <a:r>
              <a:rPr lang="en-US" sz="2800" dirty="0" smtClean="0"/>
              <a:t> What the body does to the drug</a:t>
            </a:r>
            <a:endParaRPr lang="en-US" sz="2800" dirty="0"/>
          </a:p>
        </p:txBody>
      </p:sp>
      <p:sp>
        <p:nvSpPr>
          <p:cNvPr id="7" name="TextBox 6"/>
          <p:cNvSpPr txBox="1"/>
          <p:nvPr/>
        </p:nvSpPr>
        <p:spPr>
          <a:xfrm>
            <a:off x="1312735" y="4763144"/>
            <a:ext cx="9566530" cy="461665"/>
          </a:xfrm>
          <a:prstGeom prst="rect">
            <a:avLst/>
          </a:prstGeom>
          <a:noFill/>
        </p:spPr>
        <p:txBody>
          <a:bodyPr wrap="none" rtlCol="0">
            <a:spAutoFit/>
          </a:bodyPr>
          <a:lstStyle/>
          <a:p>
            <a:r>
              <a:rPr lang="en-US" sz="2400" dirty="0" smtClean="0"/>
              <a:t>PD and PK are equally important optimization parameters in </a:t>
            </a:r>
            <a:r>
              <a:rPr lang="en-US" sz="2400" smtClean="0"/>
              <a:t>drug discovery</a:t>
            </a:r>
            <a:endParaRPr lang="en-US" sz="2400" dirty="0"/>
          </a:p>
        </p:txBody>
      </p:sp>
    </p:spTree>
    <p:extLst>
      <p:ext uri="{BB962C8B-B14F-4D97-AF65-F5344CB8AC3E}">
        <p14:creationId xmlns:p14="http://schemas.microsoft.com/office/powerpoint/2010/main" val="20611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28489</TotalTime>
  <Words>3042</Words>
  <Application>Microsoft Macintosh PowerPoint</Application>
  <PresentationFormat>Widescreen</PresentationFormat>
  <Paragraphs>548</Paragraphs>
  <Slides>60</Slides>
  <Notes>2</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60</vt:i4>
      </vt:variant>
    </vt:vector>
  </HeadingPairs>
  <TitlesOfParts>
    <vt:vector size="75" baseType="lpstr">
      <vt:lpstr>BISansCond</vt:lpstr>
      <vt:lpstr>Calibri</vt:lpstr>
      <vt:lpstr>Calibri Light</vt:lpstr>
      <vt:lpstr>Cambria Math</vt:lpstr>
      <vt:lpstr>DejaVu Sans</vt:lpstr>
      <vt:lpstr>Helvetica</vt:lpstr>
      <vt:lpstr>Liberation Serif</vt:lpstr>
      <vt:lpstr>Mangal</vt:lpstr>
      <vt:lpstr>ＭＳ Ｐゴシック</vt:lpstr>
      <vt:lpstr>Symbol</vt:lpstr>
      <vt:lpstr>Times New Roman</vt:lpstr>
      <vt:lpstr>Arial</vt:lpstr>
      <vt:lpstr>Office Theme</vt:lpstr>
      <vt:lpstr>CS ChemDraw Drawing</vt:lpstr>
      <vt:lpstr>ChemDraw.Document.6.0</vt:lpstr>
      <vt:lpstr>Principles of Drug Discovery</vt:lpstr>
      <vt:lpstr>PowerPoint Presentation</vt:lpstr>
      <vt:lpstr>PowerPoint Presentation</vt:lpstr>
      <vt:lpstr>Drug Discovery Projects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of Drug Discovery and Design</dc:title>
  <dc:creator>Daniel Seeliger</dc:creator>
  <cp:lastModifiedBy>Daniel Seeliger</cp:lastModifiedBy>
  <cp:revision>142</cp:revision>
  <dcterms:created xsi:type="dcterms:W3CDTF">2017-03-02T11:17:28Z</dcterms:created>
  <dcterms:modified xsi:type="dcterms:W3CDTF">2017-06-26T20:39:24Z</dcterms:modified>
</cp:coreProperties>
</file>